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2"/>
  </p:notesMasterIdLst>
  <p:sldIdLst>
    <p:sldId id="256" r:id="rId3"/>
    <p:sldId id="257" r:id="rId4"/>
    <p:sldId id="298" r:id="rId5"/>
    <p:sldId id="258" r:id="rId6"/>
    <p:sldId id="259" r:id="rId7"/>
    <p:sldId id="260" r:id="rId8"/>
    <p:sldId id="297" r:id="rId9"/>
    <p:sldId id="261" r:id="rId10"/>
    <p:sldId id="263" r:id="rId11"/>
    <p:sldId id="264" r:id="rId12"/>
    <p:sldId id="265" r:id="rId13"/>
    <p:sldId id="266" r:id="rId14"/>
    <p:sldId id="267" r:id="rId15"/>
    <p:sldId id="268" r:id="rId16"/>
    <p:sldId id="299" r:id="rId17"/>
    <p:sldId id="301" r:id="rId18"/>
    <p:sldId id="300" r:id="rId19"/>
    <p:sldId id="302" r:id="rId20"/>
    <p:sldId id="296" r:id="rId21"/>
  </p:sldIdLst>
  <p:sldSz cx="9144000" cy="6858000" type="screen4x3"/>
  <p:notesSz cx="7010400" cy="9236075"/>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EB Garamond" panose="020B0604020202020204" charset="0"/>
      <p:regular r:id="rId31"/>
      <p:bold r:id="rId32"/>
      <p:italic r:id="rId33"/>
      <p:boldItalic r:id="rId34"/>
    </p:embeddedFont>
    <p:embeddedFont>
      <p:font typeface="Garamond" panose="020204040303010108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2+imgXNDS+QYhxlZmLSSQxnBe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35849-7D9F-4E6E-B25D-A5E466144C56}" v="2" dt="2021-06-15T21:08:34.482"/>
  </p1510:revLst>
</p1510:revInfo>
</file>

<file path=ppt/tableStyles.xml><?xml version="1.0" encoding="utf-8"?>
<a:tblStyleLst xmlns:a="http://schemas.openxmlformats.org/drawingml/2006/main" def="{91E02EA7-3355-43AC-B759-658271C0D923}">
  <a:tblStyle styleId="{91E02EA7-3355-43AC-B759-658271C0D923}"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2F7"/>
          </a:solidFill>
        </a:fill>
      </a:tcStyle>
    </a:wholeTbl>
    <a:band1H>
      <a:tcTxStyle/>
      <a:tcStyle>
        <a:tcBdr/>
        <a:fill>
          <a:solidFill>
            <a:srgbClr val="DCE5EE"/>
          </a:solidFill>
        </a:fill>
      </a:tcStyle>
    </a:band1H>
    <a:band2H>
      <a:tcTxStyle/>
      <a:tcStyle>
        <a:tcBdr/>
      </a:tcStyle>
    </a:band2H>
    <a:band1V>
      <a:tcTxStyle/>
      <a:tcStyle>
        <a:tcBdr/>
        <a:fill>
          <a:solidFill>
            <a:srgbClr val="DCE5EE"/>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4554"/>
  </p:normalViewPr>
  <p:slideViewPr>
    <p:cSldViewPr snapToGrid="0">
      <p:cViewPr varScale="1">
        <p:scale>
          <a:sx n="108" d="100"/>
          <a:sy n="108" d="100"/>
        </p:scale>
        <p:origin x="1872"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5"/>
            <a:ext cx="3038155" cy="461961"/>
          </a:xfrm>
          <a:prstGeom prst="rect">
            <a:avLst/>
          </a:prstGeom>
          <a:noFill/>
          <a:ln>
            <a:noFill/>
          </a:ln>
        </p:spPr>
        <p:txBody>
          <a:bodyPr spcFirstLastPara="1" wrap="square" lIns="89775" tIns="44875" rIns="89775" bIns="448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675" y="5"/>
            <a:ext cx="3038155" cy="461961"/>
          </a:xfrm>
          <a:prstGeom prst="rect">
            <a:avLst/>
          </a:prstGeom>
          <a:noFill/>
          <a:ln>
            <a:noFill/>
          </a:ln>
        </p:spPr>
        <p:txBody>
          <a:bodyPr spcFirstLastPara="1" wrap="square" lIns="89775" tIns="44875" rIns="89775" bIns="448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553"/>
            <a:ext cx="3038155" cy="461961"/>
          </a:xfrm>
          <a:prstGeom prst="rect">
            <a:avLst/>
          </a:prstGeom>
          <a:noFill/>
          <a:ln>
            <a:noFill/>
          </a:ln>
        </p:spPr>
        <p:txBody>
          <a:bodyPr spcFirstLastPara="1" wrap="square" lIns="89775" tIns="44875" rIns="89775" bIns="448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14" name="Google Shape;114;p1: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00" name="Google Shape;200;p9: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10" name="Google Shape;210;p1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20" name="Google Shape;220;p1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35" name="Google Shape;235;p1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45" name="Google Shape;245;p1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55" name="Google Shape;255;p1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78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55" name="Google Shape;255;p1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117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55" name="Google Shape;255;p1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23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55" name="Google Shape;255;p1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80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55" name="Google Shape;255;p1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25" name="Google Shape;125;p2: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25" name="Google Shape;125;p2: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180352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3: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36" name="Google Shape;136;p3: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61" name="Google Shape;161;p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61" name="Google Shape;161;p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47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71" name="Google Shape;171;p6: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90" name="Google Shape;190;p8: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FFFFFF"/>
        </a:solidFill>
        <a:effectLst/>
      </p:bgPr>
    </p:bg>
    <p:spTree>
      <p:nvGrpSpPr>
        <p:cNvPr id="1" name="Shape 17"/>
        <p:cNvGrpSpPr/>
        <p:nvPr/>
      </p:nvGrpSpPr>
      <p:grpSpPr>
        <a:xfrm>
          <a:off x="0" y="0"/>
          <a:ext cx="0" cy="0"/>
          <a:chOff x="0" y="0"/>
          <a:chExt cx="0" cy="0"/>
        </a:xfrm>
      </p:grpSpPr>
      <p:sp>
        <p:nvSpPr>
          <p:cNvPr id="18" name="Google Shape;18;p19"/>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9" name="Google Shape;19;p19"/>
          <p:cNvSpPr/>
          <p:nvPr/>
        </p:nvSpPr>
        <p:spPr>
          <a:xfrm>
            <a:off x="-9144" y="6053328"/>
            <a:ext cx="2249424" cy="713232"/>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0" name="Google Shape;20;p19"/>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1" name="Google Shape;21;p19"/>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4400"/>
              <a:buFont typeface="Garamond"/>
              <a:buNone/>
              <a:defRPr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9"/>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19"/>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24" name="Google Shape;24;p19"/>
          <p:cNvPicPr preferRelativeResize="0"/>
          <p:nvPr/>
        </p:nvPicPr>
        <p:blipFill rotWithShape="1">
          <a:blip r:embed="rId2">
            <a:alphaModFix/>
          </a:blip>
          <a:srcRect/>
          <a:stretch/>
        </p:blipFill>
        <p:spPr>
          <a:xfrm>
            <a:off x="5281" y="0"/>
            <a:ext cx="1899719" cy="1372224"/>
          </a:xfrm>
          <a:prstGeom prst="rect">
            <a:avLst/>
          </a:prstGeom>
          <a:noFill/>
          <a:ln>
            <a:noFill/>
          </a:ln>
        </p:spPr>
      </p:pic>
      <p:cxnSp>
        <p:nvCxnSpPr>
          <p:cNvPr id="25" name="Google Shape;25;p19"/>
          <p:cNvCxnSpPr/>
          <p:nvPr/>
        </p:nvCxnSpPr>
        <p:spPr>
          <a:xfrm>
            <a:off x="-1905000" y="152400"/>
            <a:ext cx="914400" cy="91440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2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8"/>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9" name="Google Shape;99;p2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2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101" name="Google Shape;101;p28"/>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102"/>
        <p:cNvGrpSpPr/>
        <p:nvPr/>
      </p:nvGrpSpPr>
      <p:grpSpPr>
        <a:xfrm>
          <a:off x="0" y="0"/>
          <a:ext cx="0" cy="0"/>
          <a:chOff x="0" y="0"/>
          <a:chExt cx="0" cy="0"/>
        </a:xfrm>
      </p:grpSpPr>
      <p:sp>
        <p:nvSpPr>
          <p:cNvPr id="103" name="Google Shape;103;p29"/>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9"/>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5" name="Google Shape;105;p29"/>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6" name="Google Shape;106;p29"/>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107" name="Google Shape;107;p29"/>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08" name="Google Shape;108;p29"/>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09" name="Google Shape;109;p29"/>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10" name="Google Shape;110;p29"/>
          <p:cNvSpPr txBox="1">
            <a:spLocks noGrp="1"/>
          </p:cNvSpPr>
          <p:nvPr>
            <p:ph type="sldNum" idx="12"/>
          </p:nvPr>
        </p:nvSpPr>
        <p:spPr>
          <a:xfrm rot="5400000">
            <a:off x="5989638" y="14446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4"/>
        <p:cNvGrpSpPr/>
        <p:nvPr/>
      </p:nvGrpSpPr>
      <p:grpSpPr>
        <a:xfrm>
          <a:off x="0" y="0"/>
          <a:ext cx="0" cy="0"/>
          <a:chOff x="0" y="0"/>
          <a:chExt cx="0" cy="0"/>
        </a:xfrm>
      </p:grpSpPr>
      <p:cxnSp>
        <p:nvCxnSpPr>
          <p:cNvPr id="35" name="Google Shape;35;p20"/>
          <p:cNvCxnSpPr/>
          <p:nvPr/>
        </p:nvCxnSpPr>
        <p:spPr>
          <a:xfrm>
            <a:off x="1295400" y="6360318"/>
            <a:ext cx="7838536" cy="0"/>
          </a:xfrm>
          <a:prstGeom prst="straightConnector1">
            <a:avLst/>
          </a:prstGeom>
          <a:noFill/>
          <a:ln w="15875" cap="flat" cmpd="sng">
            <a:solidFill>
              <a:srgbClr val="C80000">
                <a:alpha val="54901"/>
              </a:srgbClr>
            </a:solidFill>
            <a:prstDash val="solid"/>
            <a:round/>
            <a:headEnd type="none" w="sm" len="sm"/>
            <a:tailEnd type="none" w="sm" len="sm"/>
          </a:ln>
        </p:spPr>
      </p:cxnSp>
      <p:sp>
        <p:nvSpPr>
          <p:cNvPr id="36" name="Google Shape;36;p20"/>
          <p:cNvSpPr txBox="1">
            <a:spLocks noGrp="1"/>
          </p:cNvSpPr>
          <p:nvPr>
            <p:ph type="title"/>
          </p:nvPr>
        </p:nvSpPr>
        <p:spPr>
          <a:xfrm>
            <a:off x="304800" y="0"/>
            <a:ext cx="8461248" cy="990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3600"/>
              <a:buFont typeface="Garamond"/>
              <a:buNone/>
              <a:defRPr sz="3600">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0"/>
          <p:cNvSpPr txBox="1">
            <a:spLocks noGrp="1"/>
          </p:cNvSpPr>
          <p:nvPr>
            <p:ph type="dt" idx="10"/>
          </p:nvPr>
        </p:nvSpPr>
        <p:spPr>
          <a:xfrm>
            <a:off x="7010400" y="6360318"/>
            <a:ext cx="1590136" cy="49768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20"/>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
        <p:nvSpPr>
          <p:cNvPr id="39" name="Google Shape;39;p20"/>
          <p:cNvSpPr txBox="1">
            <a:spLocks noGrp="1"/>
          </p:cNvSpPr>
          <p:nvPr>
            <p:ph type="body" idx="1"/>
          </p:nvPr>
        </p:nvSpPr>
        <p:spPr>
          <a:xfrm>
            <a:off x="304800" y="1143007"/>
            <a:ext cx="8461248" cy="4952993"/>
          </a:xfrm>
          <a:prstGeom prst="rect">
            <a:avLst/>
          </a:prstGeom>
          <a:noFill/>
          <a:ln>
            <a:noFill/>
          </a:ln>
        </p:spPr>
        <p:txBody>
          <a:bodyPr spcFirstLastPara="1" wrap="square" lIns="91425" tIns="45700" rIns="91425" bIns="45700" anchor="t" anchorCtr="0">
            <a:normAutofit/>
          </a:bodyPr>
          <a:lstStyle>
            <a:lvl1pPr marL="457200" lvl="0" indent="-335280" algn="l">
              <a:spcBef>
                <a:spcPts val="700"/>
              </a:spcBef>
              <a:spcAft>
                <a:spcPts val="0"/>
              </a:spcAft>
              <a:buSzPts val="1680"/>
              <a:buChar char="◻"/>
              <a:defRPr sz="2800">
                <a:latin typeface="Garamond"/>
                <a:ea typeface="Garamond"/>
                <a:cs typeface="Garamond"/>
                <a:sym typeface="Garamond"/>
              </a:defRPr>
            </a:lvl1pPr>
            <a:lvl2pPr marL="914400" lvl="1" indent="-335280" algn="l">
              <a:spcBef>
                <a:spcPts val="550"/>
              </a:spcBef>
              <a:spcAft>
                <a:spcPts val="0"/>
              </a:spcAft>
              <a:buSzPts val="1680"/>
              <a:buChar char="🞑"/>
              <a:defRPr sz="2400">
                <a:latin typeface="Garamond"/>
                <a:ea typeface="Garamond"/>
                <a:cs typeface="Garamond"/>
                <a:sym typeface="Garamond"/>
              </a:defRPr>
            </a:lvl2pPr>
            <a:lvl3pPr marL="1371600" lvl="2" indent="-323850" algn="l">
              <a:spcBef>
                <a:spcPts val="500"/>
              </a:spcBef>
              <a:spcAft>
                <a:spcPts val="0"/>
              </a:spcAft>
              <a:buSzPts val="1500"/>
              <a:buChar char="■"/>
              <a:defRPr sz="2000">
                <a:latin typeface="Garamond"/>
                <a:ea typeface="Garamond"/>
                <a:cs typeface="Garamond"/>
                <a:sym typeface="Garamond"/>
              </a:defRPr>
            </a:lvl3pPr>
            <a:lvl4pPr marL="1828800" lvl="3" indent="-314325" algn="l">
              <a:spcBef>
                <a:spcPts val="400"/>
              </a:spcBef>
              <a:spcAft>
                <a:spcPts val="0"/>
              </a:spcAft>
              <a:buSzPts val="1350"/>
              <a:buChar char="■"/>
              <a:defRPr sz="1800">
                <a:latin typeface="Garamond"/>
                <a:ea typeface="Garamond"/>
                <a:cs typeface="Garamond"/>
                <a:sym typeface="Garamond"/>
              </a:defRPr>
            </a:lvl4pPr>
            <a:lvl5pPr marL="2286000" lvl="4" indent="-302895" algn="l">
              <a:spcBef>
                <a:spcPts val="400"/>
              </a:spcBef>
              <a:spcAft>
                <a:spcPts val="0"/>
              </a:spcAft>
              <a:buSzPts val="1170"/>
              <a:buChar char="■"/>
              <a:defRPr sz="1800">
                <a:latin typeface="Garamond"/>
                <a:ea typeface="Garamond"/>
                <a:cs typeface="Garamond"/>
                <a:sym typeface="Garamond"/>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0" name="Google Shape;40;p20"/>
          <p:cNvPicPr preferRelativeResize="0"/>
          <p:nvPr/>
        </p:nvPicPr>
        <p:blipFill rotWithShape="1">
          <a:blip r:embed="rId2">
            <a:alphaModFix/>
          </a:blip>
          <a:srcRect b="15385"/>
          <a:stretch/>
        </p:blipFill>
        <p:spPr>
          <a:xfrm>
            <a:off x="10065" y="6019800"/>
            <a:ext cx="1371396" cy="838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FFFFFF"/>
        </a:solidFill>
        <a:effectLst/>
      </p:bgPr>
    </p:bg>
    <p:spTree>
      <p:nvGrpSpPr>
        <p:cNvPr id="1" name="Shape 41"/>
        <p:cNvGrpSpPr/>
        <p:nvPr/>
      </p:nvGrpSpPr>
      <p:grpSpPr>
        <a:xfrm>
          <a:off x="0" y="0"/>
          <a:ext cx="0" cy="0"/>
          <a:chOff x="0" y="0"/>
          <a:chExt cx="0" cy="0"/>
        </a:xfrm>
      </p:grpSpPr>
      <p:sp>
        <p:nvSpPr>
          <p:cNvPr id="42" name="Google Shape;42;p18"/>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43" name="Google Shape;43;p18"/>
          <p:cNvSpPr/>
          <p:nvPr/>
        </p:nvSpPr>
        <p:spPr>
          <a:xfrm>
            <a:off x="-9144" y="6053328"/>
            <a:ext cx="2249424" cy="713232"/>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44" name="Google Shape;44;p18"/>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45" name="Google Shape;45;p18"/>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4400"/>
              <a:buFont typeface="Garamond"/>
              <a:buNone/>
              <a:defRPr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7" name="Google Shape;47;p18"/>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48" name="Google Shape;48;p18"/>
          <p:cNvPicPr preferRelativeResize="0"/>
          <p:nvPr/>
        </p:nvPicPr>
        <p:blipFill rotWithShape="1">
          <a:blip r:embed="rId2">
            <a:alphaModFix/>
          </a:blip>
          <a:srcRect/>
          <a:stretch/>
        </p:blipFill>
        <p:spPr>
          <a:xfrm>
            <a:off x="5281" y="0"/>
            <a:ext cx="1899719" cy="1372224"/>
          </a:xfrm>
          <a:prstGeom prst="rect">
            <a:avLst/>
          </a:prstGeom>
          <a:noFill/>
          <a:ln>
            <a:noFill/>
          </a:ln>
        </p:spPr>
      </p:pic>
      <p:cxnSp>
        <p:nvCxnSpPr>
          <p:cNvPr id="49" name="Google Shape;49;p18"/>
          <p:cNvCxnSpPr/>
          <p:nvPr/>
        </p:nvCxnSpPr>
        <p:spPr>
          <a:xfrm>
            <a:off x="-1905000" y="152400"/>
            <a:ext cx="914400" cy="91440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0"/>
        <p:cNvGrpSpPr/>
        <p:nvPr/>
      </p:nvGrpSpPr>
      <p:grpSpPr>
        <a:xfrm>
          <a:off x="0" y="0"/>
          <a:ext cx="0" cy="0"/>
          <a:chOff x="0" y="0"/>
          <a:chExt cx="0" cy="0"/>
        </a:xfrm>
      </p:grpSpPr>
      <p:sp>
        <p:nvSpPr>
          <p:cNvPr id="51" name="Google Shape;51;p21"/>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680"/>
              <a:buNone/>
              <a:defRPr sz="2800">
                <a:solidFill>
                  <a:schemeClr val="dk2"/>
                </a:solidFill>
              </a:defRPr>
            </a:lvl1pPr>
            <a:lvl2pPr marL="914400" lvl="1" indent="-228600" algn="l">
              <a:spcBef>
                <a:spcPts val="550"/>
              </a:spcBef>
              <a:spcAft>
                <a:spcPts val="0"/>
              </a:spcAft>
              <a:buSzPts val="1260"/>
              <a:buNone/>
              <a:defRPr sz="1800">
                <a:solidFill>
                  <a:srgbClr val="888888"/>
                </a:solidFill>
              </a:defRPr>
            </a:lvl2pPr>
            <a:lvl3pPr marL="1371600" lvl="2" indent="-228600" algn="l">
              <a:spcBef>
                <a:spcPts val="500"/>
              </a:spcBef>
              <a:spcAft>
                <a:spcPts val="0"/>
              </a:spcAft>
              <a:buSzPts val="1200"/>
              <a:buNone/>
              <a:defRPr sz="1600">
                <a:solidFill>
                  <a:srgbClr val="888888"/>
                </a:solidFill>
              </a:defRPr>
            </a:lvl3pPr>
            <a:lvl4pPr marL="1828800" lvl="3" indent="-228600" algn="l">
              <a:spcBef>
                <a:spcPts val="400"/>
              </a:spcBef>
              <a:spcAft>
                <a:spcPts val="0"/>
              </a:spcAft>
              <a:buSzPts val="1050"/>
              <a:buNone/>
              <a:defRPr sz="1400">
                <a:solidFill>
                  <a:srgbClr val="888888"/>
                </a:solidFill>
              </a:defRPr>
            </a:lvl4pPr>
            <a:lvl5pPr marL="2286000" lvl="4" indent="-228600" algn="l">
              <a:spcBef>
                <a:spcPts val="400"/>
              </a:spcBef>
              <a:spcAft>
                <a:spcPts val="0"/>
              </a:spcAft>
              <a:buSzPts val="91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21"/>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53" name="Google Shape;53;p21"/>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54" name="Google Shape;54;p21"/>
          <p:cNvSpPr/>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dirty="0">
              <a:solidFill>
                <a:schemeClr val="lt1"/>
              </a:solidFill>
              <a:latin typeface="Garamond"/>
              <a:ea typeface="Garamond"/>
              <a:cs typeface="Garamond"/>
              <a:sym typeface="Garamond"/>
            </a:endParaRPr>
          </a:p>
        </p:txBody>
      </p:sp>
      <p:sp>
        <p:nvSpPr>
          <p:cNvPr id="55" name="Google Shape;55;p21"/>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Garamond"/>
              <a:buNone/>
              <a:defRPr sz="44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1"/>
          <p:cNvSpPr txBox="1">
            <a:spLocks noGrp="1"/>
          </p:cNvSpPr>
          <p:nvPr>
            <p:ph type="sldNum" idx="12"/>
          </p:nvPr>
        </p:nvSpPr>
        <p:spPr>
          <a:xfrm>
            <a:off x="0" y="1752600"/>
            <a:ext cx="1295400" cy="701676"/>
          </a:xfrm>
          <a:prstGeom prst="rect">
            <a:avLst/>
          </a:prstGeom>
          <a:solidFill>
            <a:srgbClr val="D92121"/>
          </a:solidFill>
          <a:ln>
            <a:noFill/>
          </a:ln>
        </p:spPr>
        <p:txBody>
          <a:bodyPr spcFirstLastPara="1" wrap="square" lIns="91425" tIns="45700" rIns="91425" bIns="45700" anchor="ctr" anchorCtr="0">
            <a:noAutofit/>
          </a:bodyPr>
          <a:lstStyle>
            <a:lvl1pPr marL="0" lvl="0"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pic>
        <p:nvPicPr>
          <p:cNvPr id="58" name="Google Shape;58;p21"/>
          <p:cNvPicPr preferRelativeResize="0"/>
          <p:nvPr/>
        </p:nvPicPr>
        <p:blipFill rotWithShape="1">
          <a:blip r:embed="rId2">
            <a:alphaModFix/>
          </a:blip>
          <a:srcRect/>
          <a:stretch/>
        </p:blipFill>
        <p:spPr>
          <a:xfrm>
            <a:off x="-11811" y="0"/>
            <a:ext cx="1671119" cy="12070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2209800" y="228600"/>
            <a:ext cx="65532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4400"/>
              <a:buFont typeface="Garamon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22"/>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22"/>
          <p:cNvSpPr txBox="1">
            <a:spLocks noGrp="1"/>
          </p:cNvSpPr>
          <p:nvPr>
            <p:ph type="dt" idx="10"/>
          </p:nvPr>
        </p:nvSpPr>
        <p:spPr>
          <a:xfrm>
            <a:off x="6477000" y="6492875"/>
            <a:ext cx="2667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2"/>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pic>
        <p:nvPicPr>
          <p:cNvPr id="65" name="Google Shape;65;p22"/>
          <p:cNvPicPr preferRelativeResize="0"/>
          <p:nvPr/>
        </p:nvPicPr>
        <p:blipFill rotWithShape="1">
          <a:blip r:embed="rId2">
            <a:alphaModFix/>
          </a:blip>
          <a:srcRect/>
          <a:stretch/>
        </p:blipFill>
        <p:spPr>
          <a:xfrm>
            <a:off x="-11811" y="0"/>
            <a:ext cx="1671119" cy="12070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4400"/>
              <a:buFont typeface="Garamon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23"/>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2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3"/>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
        <p:nvSpPr>
          <p:cNvPr id="72" name="Google Shape;72;p23"/>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Garamond"/>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23"/>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Garamond"/>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2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25"/>
          <p:cNvSpPr txBox="1">
            <a:spLocks noGrp="1"/>
          </p:cNvSpPr>
          <p:nvPr>
            <p:ph type="sldNum" idx="12"/>
          </p:nvPr>
        </p:nvSpPr>
        <p:spPr>
          <a:xfrm>
            <a:off x="0" y="6248400"/>
            <a:ext cx="533400" cy="381000"/>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609600" y="0"/>
            <a:ext cx="80772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4400"/>
              <a:buFont typeface="Garamond"/>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6"/>
          <p:cNvSpPr txBox="1">
            <a:spLocks noGrp="1"/>
          </p:cNvSpPr>
          <p:nvPr>
            <p:ph type="dt" idx="10"/>
          </p:nvPr>
        </p:nvSpPr>
        <p:spPr>
          <a:xfrm>
            <a:off x="0" y="6492875"/>
            <a:ext cx="1371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26"/>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rotWithShape="1">
          <a:blip r:embed="rId2">
            <a:alphaModFix/>
          </a:blip>
          <a:tile tx="0" ty="0" sx="100000" sy="100000" flip="none" algn="tl"/>
        </a:blipFill>
        <a:effectLst/>
      </p:bgPr>
    </p:bg>
    <p:spTree>
      <p:nvGrpSpPr>
        <p:cNvPr id="1" name="Shape 85"/>
        <p:cNvGrpSpPr/>
        <p:nvPr/>
      </p:nvGrpSpPr>
      <p:grpSpPr>
        <a:xfrm>
          <a:off x="0" y="0"/>
          <a:ext cx="0" cy="0"/>
          <a:chOff x="0" y="0"/>
          <a:chExt cx="0" cy="0"/>
        </a:xfrm>
      </p:grpSpPr>
      <p:sp>
        <p:nvSpPr>
          <p:cNvPr id="86" name="Google Shape;86;p27"/>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020"/>
              <a:buFont typeface="Garamond"/>
              <a:buNone/>
              <a:defRPr sz="1700"/>
            </a:lvl1pPr>
            <a:lvl2pPr marL="914400" lvl="1" indent="-228600" algn="l">
              <a:spcBef>
                <a:spcPts val="550"/>
              </a:spcBef>
              <a:spcAft>
                <a:spcPts val="0"/>
              </a:spcAft>
              <a:buSzPts val="840"/>
              <a:buFont typeface="Garamond"/>
              <a:buNone/>
              <a:defRPr sz="1200"/>
            </a:lvl2pPr>
            <a:lvl3pPr marL="1371600" lvl="2" indent="-228600" algn="l">
              <a:spcBef>
                <a:spcPts val="500"/>
              </a:spcBef>
              <a:spcAft>
                <a:spcPts val="0"/>
              </a:spcAft>
              <a:buSzPts val="750"/>
              <a:buFont typeface="Garamond"/>
              <a:buNone/>
              <a:defRPr sz="1000"/>
            </a:lvl3pPr>
            <a:lvl4pPr marL="1828800" lvl="3" indent="-228600" algn="l">
              <a:spcBef>
                <a:spcPts val="400"/>
              </a:spcBef>
              <a:spcAft>
                <a:spcPts val="0"/>
              </a:spcAft>
              <a:buSzPts val="675"/>
              <a:buFont typeface="Garamond"/>
              <a:buNone/>
              <a:defRPr sz="900"/>
            </a:lvl4pPr>
            <a:lvl5pPr marL="2286000" lvl="4" indent="-228600" algn="l">
              <a:spcBef>
                <a:spcPts val="400"/>
              </a:spcBef>
              <a:spcAft>
                <a:spcPts val="0"/>
              </a:spcAft>
              <a:buSzPts val="585"/>
              <a:buFont typeface="Garamond"/>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27"/>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88" name="Google Shape;88;p27"/>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89" name="Google Shape;89;p27"/>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90" name="Google Shape;90;p27"/>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2800"/>
              <a:buFont typeface="Garamond"/>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7"/>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92" name="Google Shape;92;p27"/>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27"/>
          <p:cNvSpPr txBox="1">
            <a:spLocks noGrp="1"/>
          </p:cNvSpPr>
          <p:nvPr>
            <p:ph type="sldNum" idx="12"/>
          </p:nvPr>
        </p:nvSpPr>
        <p:spPr>
          <a:xfrm>
            <a:off x="0" y="4667249"/>
            <a:ext cx="1447800" cy="663578"/>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1pPr>
            <a:lvl2pPr marL="0" lvl="1"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2pPr>
            <a:lvl3pPr marL="0" lvl="2"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3pPr>
            <a:lvl4pPr marL="0" lvl="3"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4pPr>
            <a:lvl5pPr marL="0" lvl="4"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5pPr>
            <a:lvl6pPr marL="0" lvl="5"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6pPr>
            <a:lvl7pPr marL="0" lvl="6"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7pPr>
            <a:lvl8pPr marL="0" lvl="7"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8pPr>
            <a:lvl9pPr marL="0" lvl="8"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
        <p:nvSpPr>
          <p:cNvPr id="94" name="Google Shape;94;p27"/>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95" name="Google Shape;95;p27"/>
          <p:cNvSpPr>
            <a:spLocks noGrp="1"/>
          </p:cNvSpPr>
          <p:nvPr>
            <p:ph type="pic" idx="2"/>
          </p:nvPr>
        </p:nvSpPr>
        <p:spPr>
          <a:xfrm>
            <a:off x="1560576" y="0"/>
            <a:ext cx="7583424" cy="4568952"/>
          </a:xfrm>
          <a:prstGeom prst="rect">
            <a:avLst/>
          </a:prstGeom>
          <a:solidFill>
            <a:srgbClr val="DCE5EE"/>
          </a:solidFill>
          <a:ln>
            <a:noFill/>
          </a:ln>
        </p:spPr>
        <p:txBody>
          <a:bodyPr spcFirstLastPara="1" wrap="square" lIns="91425" tIns="45700" rIns="91425" bIns="45700" anchor="t" anchorCtr="0">
            <a:normAutofit/>
          </a:bodyPr>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Garamond"/>
                <a:ea typeface="Garamond"/>
                <a:cs typeface="Garamond"/>
                <a:sym typeface="Garamond"/>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Garamond"/>
                <a:ea typeface="Garamond"/>
                <a:cs typeface="Garamond"/>
                <a:sym typeface="Garamond"/>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Garamond"/>
                <a:ea typeface="Garamond"/>
                <a:cs typeface="Garamond"/>
                <a:sym typeface="Garamond"/>
              </a:defRPr>
            </a:lvl3pPr>
            <a:lvl4pPr marR="0" lvl="3" algn="l" rtl="0">
              <a:spcBef>
                <a:spcPts val="400"/>
              </a:spcBef>
              <a:spcAft>
                <a:spcPts val="0"/>
              </a:spcAft>
              <a:buClr>
                <a:schemeClr val="accent3"/>
              </a:buClr>
              <a:buSzPts val="1500"/>
              <a:buFont typeface="Noto Sans Symbols"/>
              <a:buChar char="■"/>
              <a:defRPr sz="2000" b="0" i="0" u="none" strike="noStrike" cap="none">
                <a:solidFill>
                  <a:schemeClr val="dk1"/>
                </a:solidFill>
                <a:latin typeface="Garamond"/>
                <a:ea typeface="Garamond"/>
                <a:cs typeface="Garamond"/>
                <a:sym typeface="Garamond"/>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Garamond"/>
                <a:ea typeface="Garamond"/>
                <a:cs typeface="Garamond"/>
                <a:sym typeface="Garamond"/>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002060"/>
              </a:buClr>
              <a:buSzPts val="4400"/>
              <a:buFont typeface="Garamond"/>
              <a:buNone/>
              <a:defRPr sz="4400" b="0" i="0" u="none" strike="noStrike" cap="none">
                <a:solidFill>
                  <a:srgbClr val="002060"/>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Garamond"/>
                <a:ea typeface="Garamond"/>
                <a:cs typeface="Garamond"/>
                <a:sym typeface="Garamond"/>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Garamond"/>
                <a:ea typeface="Garamond"/>
                <a:cs typeface="Garamond"/>
                <a:sym typeface="Garamond"/>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Garamond"/>
                <a:ea typeface="Garamond"/>
                <a:cs typeface="Garamond"/>
                <a:sym typeface="Garamond"/>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lt1"/>
                </a:solidFill>
                <a:latin typeface="Garamond"/>
                <a:ea typeface="Garamond"/>
                <a:cs typeface="Garamond"/>
                <a:sym typeface="Garamond"/>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Garamond"/>
                <a:ea typeface="Garamond"/>
                <a:cs typeface="Garamond"/>
                <a:sym typeface="Garamond"/>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 name="Google Shape;12;p1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2"/>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13" name="Google Shape;13;p17"/>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4" name="Google Shape;14;p17"/>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5" name="Google Shape;15;p17"/>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6" name="Google Shape;16;p17"/>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002060"/>
              </a:buClr>
              <a:buSzPts val="4400"/>
              <a:buFont typeface="Garamond"/>
              <a:buNone/>
              <a:defRPr sz="4400" b="0" i="0" u="none" strike="noStrike" cap="none">
                <a:solidFill>
                  <a:srgbClr val="002060"/>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6"/>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Garamond"/>
                <a:ea typeface="Garamond"/>
                <a:cs typeface="Garamond"/>
                <a:sym typeface="Garamond"/>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Garamond"/>
                <a:ea typeface="Garamond"/>
                <a:cs typeface="Garamond"/>
                <a:sym typeface="Garamond"/>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Garamond"/>
                <a:ea typeface="Garamond"/>
                <a:cs typeface="Garamond"/>
                <a:sym typeface="Garamond"/>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9" name="Google Shape;29;p1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30" name="Google Shape;30;p16"/>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31" name="Google Shape;31;p16"/>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32" name="Google Shape;32;p16"/>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33" name="Google Shape;33;p16"/>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7" r:id="rId6"/>
    <p:sldLayoutId id="2147483658" r:id="rId7"/>
    <p:sldLayoutId id="2147483659" r:id="rId8"/>
    <p:sldLayoutId id="2147483660" r:id="rId9"/>
    <p:sldLayoutId id="214748366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rcgis.com/apps/View/index.html?appid=f311a464f12c4ed78690d55f0d98d14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representabl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districtr.org/" TargetMode="External"/><Relationship Id="rId4" Type="http://schemas.openxmlformats.org/officeDocument/2006/relationships/hyperlink" Target="https://drawmycacommunity.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aliper.com/maptitude-online-redistricting/help/quick-start-guide-en.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inzolia.caliper.com/SantaMonica/Default.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ctrTitle"/>
          </p:nvPr>
        </p:nvSpPr>
        <p:spPr>
          <a:xfrm>
            <a:off x="0" y="4925950"/>
            <a:ext cx="91440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aramond"/>
              <a:buNone/>
            </a:pPr>
            <a:r>
              <a:rPr lang="en-US" sz="3600" b="1" dirty="0"/>
              <a:t>City of Merced</a:t>
            </a:r>
            <a:br>
              <a:rPr lang="en-US" sz="3600" dirty="0"/>
            </a:br>
            <a:r>
              <a:rPr lang="en-US" sz="3600" dirty="0"/>
              <a:t>Introduction to Redistricting</a:t>
            </a:r>
            <a:endParaRPr sz="3600" dirty="0"/>
          </a:p>
        </p:txBody>
      </p:sp>
      <p:sp>
        <p:nvSpPr>
          <p:cNvPr id="117" name="Google Shape;117;p1"/>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EB Garamond"/>
                <a:ea typeface="EB Garamond"/>
                <a:cs typeface="EB Garamond"/>
                <a:sym typeface="EB Garamond"/>
              </a:rPr>
              <a:t>June 21, 2021</a:t>
            </a:r>
            <a:endParaRPr dirty="0">
              <a:latin typeface="EB Garamond"/>
              <a:ea typeface="EB Garamond"/>
              <a:cs typeface="EB Garamond"/>
              <a:sym typeface="EB Garamond"/>
            </a:endParaRPr>
          </a:p>
        </p:txBody>
      </p:sp>
      <p:sp>
        <p:nvSpPr>
          <p:cNvPr id="118" name="Google Shape;118;p1"/>
          <p:cNvSpPr txBox="1">
            <a:spLocks noGrp="1"/>
          </p:cNvSpPr>
          <p:nvPr>
            <p:ph type="subTitle" idx="1"/>
          </p:nvPr>
        </p:nvSpPr>
        <p:spPr>
          <a:xfrm>
            <a:off x="2362200" y="6096000"/>
            <a:ext cx="6705600" cy="685800"/>
          </a:xfrm>
          <a:prstGeom prst="rect">
            <a:avLst/>
          </a:prstGeom>
          <a:noFill/>
          <a:ln>
            <a:noFill/>
          </a:ln>
        </p:spPr>
        <p:txBody>
          <a:bodyPr spcFirstLastPara="1" wrap="square" lIns="91425" tIns="45700" rIns="91425" bIns="45700" anchor="ctr" anchorCtr="0">
            <a:normAutofit fontScale="55000" lnSpcReduction="20000"/>
          </a:bodyPr>
          <a:lstStyle/>
          <a:p>
            <a:pPr marL="0" lvl="0" indent="0" algn="r" rtl="0">
              <a:spcBef>
                <a:spcPts val="0"/>
              </a:spcBef>
              <a:spcAft>
                <a:spcPts val="0"/>
              </a:spcAft>
              <a:buSzPct val="60000"/>
              <a:buNone/>
            </a:pPr>
            <a:r>
              <a:rPr lang="en-US" dirty="0"/>
              <a:t> </a:t>
            </a:r>
            <a:r>
              <a:rPr lang="en-US" sz="3600" dirty="0"/>
              <a:t>Dr. Jeff Tilton, Senior Consultant</a:t>
            </a:r>
            <a:endParaRPr dirty="0"/>
          </a:p>
          <a:p>
            <a:pPr marL="0" lvl="0" indent="0" algn="r" rtl="0">
              <a:spcBef>
                <a:spcPts val="700"/>
              </a:spcBef>
              <a:spcAft>
                <a:spcPts val="0"/>
              </a:spcAft>
              <a:buSzPct val="60000"/>
              <a:buNone/>
            </a:pPr>
            <a:r>
              <a:rPr lang="en-US" sz="3600" dirty="0"/>
              <a:t>National Demographics Corporation</a:t>
            </a:r>
            <a:endParaRPr dirty="0"/>
          </a:p>
        </p:txBody>
      </p:sp>
      <p:sp>
        <p:nvSpPr>
          <p:cNvPr id="120" name="Google Shape;120;p1"/>
          <p:cNvSpPr txBox="1"/>
          <p:nvPr/>
        </p:nvSpPr>
        <p:spPr>
          <a:xfrm>
            <a:off x="2438400" y="6068698"/>
            <a:ext cx="6629400" cy="667139"/>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002060"/>
              </a:buClr>
              <a:buSzPts val="3200"/>
              <a:buFont typeface="Garamond"/>
              <a:buNone/>
            </a:pPr>
            <a:endParaRPr sz="3200" b="0" i="0" u="none" strike="noStrike" cap="none" dirty="0">
              <a:solidFill>
                <a:srgbClr val="002060"/>
              </a:solidFill>
              <a:latin typeface="Garamond"/>
              <a:ea typeface="Garamond"/>
              <a:cs typeface="Garamond"/>
              <a:sym typeface="Garamond"/>
            </a:endParaRPr>
          </a:p>
        </p:txBody>
      </p:sp>
      <p:pic>
        <p:nvPicPr>
          <p:cNvPr id="1026" name="Picture 2" descr="Merced City Hall (@MercedCityHall) | Twitter">
            <a:extLst>
              <a:ext uri="{FF2B5EF4-FFF2-40B4-BE49-F238E27FC236}">
                <a16:creationId xmlns:a16="http://schemas.microsoft.com/office/drawing/2014/main" id="{29869627-0CEB-441C-9F76-273A381FF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1859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title"/>
          </p:nvPr>
        </p:nvSpPr>
        <p:spPr>
          <a:xfrm>
            <a:off x="341400" y="72575"/>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Simple Map Review Tool</a:t>
            </a:r>
            <a:endParaRPr dirty="0"/>
          </a:p>
        </p:txBody>
      </p:sp>
      <p:sp>
        <p:nvSpPr>
          <p:cNvPr id="203" name="Google Shape;203;p9"/>
          <p:cNvSpPr txBox="1">
            <a:spLocks noGrp="1"/>
          </p:cNvSpPr>
          <p:nvPr>
            <p:ph type="body" idx="1"/>
          </p:nvPr>
        </p:nvSpPr>
        <p:spPr>
          <a:xfrm>
            <a:off x="543900" y="1259900"/>
            <a:ext cx="8056200" cy="3447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C13F3F"/>
                </a:solidFill>
              </a:rPr>
              <a:t>Online Interactive Review Map</a:t>
            </a:r>
            <a:endParaRPr sz="2000" b="1" dirty="0">
              <a:solidFill>
                <a:srgbClr val="C13F3F"/>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ESRI’s “ArcGIS Online” – similar to Google Maps in ease of use</a:t>
            </a:r>
            <a:endParaRPr sz="2000" dirty="0">
              <a:solidFill>
                <a:srgbClr val="002060"/>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Used to review, analyze and compare maps, not to create them</a:t>
            </a:r>
            <a:endParaRPr sz="2000" dirty="0">
              <a:solidFill>
                <a:srgbClr val="002060"/>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Includes overlays of “community of interest”  and other data</a:t>
            </a:r>
            <a:endParaRPr sz="2000" dirty="0">
              <a:solidFill>
                <a:srgbClr val="002060"/>
              </a:solidFill>
            </a:endParaRPr>
          </a:p>
        </p:txBody>
      </p:sp>
      <p:pic>
        <p:nvPicPr>
          <p:cNvPr id="204" name="Google Shape;204;p9">
            <a:hlinkClick r:id="rId3"/>
          </p:cNvPr>
          <p:cNvPicPr preferRelativeResize="0"/>
          <p:nvPr/>
        </p:nvPicPr>
        <p:blipFill rotWithShape="1">
          <a:blip r:embed="rId4">
            <a:alphaModFix/>
          </a:blip>
          <a:srcRect l="10000" t="10001" r="19167" b="9999"/>
          <a:stretch/>
        </p:blipFill>
        <p:spPr>
          <a:xfrm>
            <a:off x="2062587" y="3346050"/>
            <a:ext cx="5018825" cy="3014274"/>
          </a:xfrm>
          <a:prstGeom prst="rect">
            <a:avLst/>
          </a:prstGeom>
          <a:noFill/>
          <a:ln w="9525" cap="flat" cmpd="sng">
            <a:solidFill>
              <a:schemeClr val="dk1"/>
            </a:solidFill>
            <a:prstDash val="solid"/>
            <a:round/>
            <a:headEnd type="none" w="sm" len="sm"/>
            <a:tailEnd type="none" w="sm" len="sm"/>
          </a:ln>
        </p:spPr>
      </p:pic>
      <p:sp>
        <p:nvSpPr>
          <p:cNvPr id="205" name="Google Shape;205;p9"/>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10</a:t>
            </a:fld>
            <a:endParaRPr dirty="0"/>
          </a:p>
        </p:txBody>
      </p:sp>
      <p:cxnSp>
        <p:nvCxnSpPr>
          <p:cNvPr id="206" name="Google Shape;206;p9"/>
          <p:cNvCxnSpPr/>
          <p:nvPr/>
        </p:nvCxnSpPr>
        <p:spPr>
          <a:xfrm>
            <a:off x="3093600" y="106317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07" name="Google Shape;207;p9"/>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title"/>
          </p:nvPr>
        </p:nvSpPr>
        <p:spPr>
          <a:xfrm>
            <a:off x="1778700" y="153775"/>
            <a:ext cx="5586600" cy="68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Garamond"/>
              <a:buNone/>
            </a:pPr>
            <a:r>
              <a:rPr lang="en-US" b="1" dirty="0"/>
              <a:t>Simple Map Drawing Tool</a:t>
            </a:r>
            <a:endParaRPr dirty="0"/>
          </a:p>
        </p:txBody>
      </p:sp>
      <p:sp>
        <p:nvSpPr>
          <p:cNvPr id="213" name="Google Shape;213;p10"/>
          <p:cNvSpPr txBox="1">
            <a:spLocks noGrp="1"/>
          </p:cNvSpPr>
          <p:nvPr>
            <p:ph type="body" idx="1"/>
          </p:nvPr>
        </p:nvSpPr>
        <p:spPr>
          <a:xfrm>
            <a:off x="148650" y="1873500"/>
            <a:ext cx="4355700" cy="3111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C13F3F"/>
                </a:solidFill>
              </a:rPr>
              <a:t>Paper “Public Participation Kit”</a:t>
            </a:r>
          </a:p>
          <a:p>
            <a:pPr marL="817880" lvl="0" indent="-342900" algn="l" rtl="0">
              <a:spcBef>
                <a:spcPts val="550"/>
              </a:spcBef>
              <a:spcAft>
                <a:spcPts val="0"/>
              </a:spcAft>
              <a:buClr>
                <a:srgbClr val="002060"/>
              </a:buClr>
              <a:buSzPts val="1400"/>
              <a:buFont typeface="Wingdings" pitchFamily="2" charset="2"/>
              <a:buChar char="§"/>
            </a:pPr>
            <a:r>
              <a:rPr lang="en-US" sz="2000" dirty="0">
                <a:solidFill>
                  <a:srgbClr val="002060"/>
                </a:solidFill>
              </a:rPr>
              <a:t>For those without internet access or who prefer paper</a:t>
            </a:r>
            <a:endParaRPr lang="en-US" dirty="0">
              <a:solidFill>
                <a:srgbClr val="002060"/>
              </a:solidFill>
            </a:endParaRPr>
          </a:p>
          <a:p>
            <a:pPr marL="817880" lvl="0" indent="-342900" algn="l" rtl="0">
              <a:spcBef>
                <a:spcPts val="550"/>
              </a:spcBef>
              <a:spcAft>
                <a:spcPts val="0"/>
              </a:spcAft>
              <a:buClr>
                <a:srgbClr val="002060"/>
              </a:buClr>
              <a:buSzPts val="1400"/>
              <a:buFont typeface="Wingdings" pitchFamily="2" charset="2"/>
              <a:buChar char="§"/>
            </a:pPr>
            <a:r>
              <a:rPr lang="en-US" sz="2000" dirty="0">
                <a:solidFill>
                  <a:srgbClr val="002060"/>
                </a:solidFill>
              </a:rPr>
              <a:t>Total Population Counts only – no demographic numbers</a:t>
            </a:r>
            <a:endParaRPr lang="en-US" dirty="0">
              <a:solidFill>
                <a:srgbClr val="002060"/>
              </a:solidFill>
            </a:endParaRPr>
          </a:p>
        </p:txBody>
      </p:sp>
      <p:pic>
        <p:nvPicPr>
          <p:cNvPr id="214" name="Google Shape;214;p10" descr="Diagram&#10;&#10;Description automatically generated"/>
          <p:cNvPicPr preferRelativeResize="0"/>
          <p:nvPr/>
        </p:nvPicPr>
        <p:blipFill rotWithShape="1">
          <a:blip r:embed="rId3">
            <a:alphaModFix/>
          </a:blip>
          <a:srcRect l="3313" t="2764" r="3562" b="2114"/>
          <a:stretch/>
        </p:blipFill>
        <p:spPr>
          <a:xfrm>
            <a:off x="4720800" y="1176825"/>
            <a:ext cx="4423201" cy="5681174"/>
          </a:xfrm>
          <a:prstGeom prst="rect">
            <a:avLst/>
          </a:prstGeom>
          <a:noFill/>
          <a:ln w="9525" cap="flat" cmpd="sng">
            <a:solidFill>
              <a:schemeClr val="dk1"/>
            </a:solidFill>
            <a:prstDash val="solid"/>
            <a:round/>
            <a:headEnd type="none" w="sm" len="sm"/>
            <a:tailEnd type="none" w="sm" len="sm"/>
          </a:ln>
        </p:spPr>
      </p:pic>
      <p:sp>
        <p:nvSpPr>
          <p:cNvPr id="215" name="Google Shape;215;p10"/>
          <p:cNvSpPr/>
          <p:nvPr/>
        </p:nvSpPr>
        <p:spPr>
          <a:xfrm>
            <a:off x="7021704" y="2211865"/>
            <a:ext cx="433200" cy="237300"/>
          </a:xfrm>
          <a:prstGeom prst="ellipse">
            <a:avLst/>
          </a:prstGeom>
          <a:noFill/>
          <a:ln w="19050" cap="flat" cmpd="sng">
            <a:solidFill>
              <a:srgbClr val="C1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cxnSp>
        <p:nvCxnSpPr>
          <p:cNvPr id="216" name="Google Shape;216;p10"/>
          <p:cNvCxnSpPr/>
          <p:nvPr/>
        </p:nvCxnSpPr>
        <p:spPr>
          <a:xfrm rot="10800000">
            <a:off x="6291682" y="1895961"/>
            <a:ext cx="288600" cy="0"/>
          </a:xfrm>
          <a:prstGeom prst="straightConnector1">
            <a:avLst/>
          </a:prstGeom>
          <a:noFill/>
          <a:ln w="10000" cap="flat" cmpd="sng">
            <a:solidFill>
              <a:srgbClr val="C13F3F"/>
            </a:solidFill>
            <a:prstDash val="solid"/>
            <a:round/>
            <a:headEnd type="none" w="sm" len="sm"/>
            <a:tailEnd type="triangle" w="med" len="med"/>
          </a:ln>
        </p:spPr>
      </p:cxnSp>
      <p:cxnSp>
        <p:nvCxnSpPr>
          <p:cNvPr id="217" name="Google Shape;217;p10"/>
          <p:cNvCxnSpPr/>
          <p:nvPr/>
        </p:nvCxnSpPr>
        <p:spPr>
          <a:xfrm>
            <a:off x="3057000" y="914400"/>
            <a:ext cx="3030000" cy="13500"/>
          </a:xfrm>
          <a:prstGeom prst="straightConnector1">
            <a:avLst/>
          </a:prstGeom>
          <a:noFill/>
          <a:ln w="9525" cap="flat" cmpd="sng">
            <a:solidFill>
              <a:srgbClr val="002060"/>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0" y="0"/>
            <a:ext cx="91440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Garamond"/>
              <a:buNone/>
            </a:pPr>
            <a:r>
              <a:rPr lang="en-US" sz="3400" b="1" dirty="0"/>
              <a:t>Simple Map Drawing Tool + Excel Supplement</a:t>
            </a:r>
            <a:endParaRPr sz="3400" dirty="0"/>
          </a:p>
        </p:txBody>
      </p:sp>
      <p:sp>
        <p:nvSpPr>
          <p:cNvPr id="223" name="Google Shape;223;p11"/>
          <p:cNvSpPr txBox="1">
            <a:spLocks noGrp="1"/>
          </p:cNvSpPr>
          <p:nvPr>
            <p:ph type="body" idx="1"/>
          </p:nvPr>
        </p:nvSpPr>
        <p:spPr>
          <a:xfrm>
            <a:off x="162325" y="1201350"/>
            <a:ext cx="4166100" cy="314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C13F3F"/>
                </a:solidFill>
              </a:rPr>
              <a:t>“Public Participation Kit”</a:t>
            </a:r>
            <a:endParaRPr sz="2000" b="1" dirty="0">
              <a:solidFill>
                <a:srgbClr val="C13F3F"/>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For those who know Excel and do not wish to use online tools</a:t>
            </a:r>
            <a:endParaRPr sz="2000" dirty="0">
              <a:solidFill>
                <a:srgbClr val="002060"/>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Adds CVAP data</a:t>
            </a:r>
            <a:endParaRPr sz="2000" dirty="0">
              <a:solidFill>
                <a:srgbClr val="002060"/>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Excel does the math</a:t>
            </a:r>
            <a:endParaRPr sz="2000" dirty="0">
              <a:solidFill>
                <a:srgbClr val="002060"/>
              </a:solidFill>
            </a:endParaRPr>
          </a:p>
        </p:txBody>
      </p:sp>
      <p:pic>
        <p:nvPicPr>
          <p:cNvPr id="224" name="Google Shape;224;p11" descr="Diagram&#10;&#10;Description automatically generated"/>
          <p:cNvPicPr preferRelativeResize="0"/>
          <p:nvPr/>
        </p:nvPicPr>
        <p:blipFill rotWithShape="1">
          <a:blip r:embed="rId3">
            <a:alphaModFix/>
          </a:blip>
          <a:srcRect l="2544" t="3333" r="2543" b="2222"/>
          <a:stretch/>
        </p:blipFill>
        <p:spPr>
          <a:xfrm>
            <a:off x="4464764" y="1057799"/>
            <a:ext cx="4674200" cy="6019800"/>
          </a:xfrm>
          <a:prstGeom prst="rect">
            <a:avLst/>
          </a:prstGeom>
          <a:noFill/>
          <a:ln>
            <a:noFill/>
          </a:ln>
        </p:spPr>
      </p:pic>
      <p:pic>
        <p:nvPicPr>
          <p:cNvPr id="225" name="Google Shape;225;p11"/>
          <p:cNvPicPr preferRelativeResize="0"/>
          <p:nvPr/>
        </p:nvPicPr>
        <p:blipFill rotWithShape="1">
          <a:blip r:embed="rId4">
            <a:alphaModFix/>
          </a:blip>
          <a:srcRect r="43333" b="64815"/>
          <a:stretch/>
        </p:blipFill>
        <p:spPr>
          <a:xfrm>
            <a:off x="0" y="4555488"/>
            <a:ext cx="5794224" cy="2247275"/>
          </a:xfrm>
          <a:prstGeom prst="rect">
            <a:avLst/>
          </a:prstGeom>
          <a:noFill/>
          <a:ln>
            <a:noFill/>
          </a:ln>
        </p:spPr>
      </p:pic>
      <p:pic>
        <p:nvPicPr>
          <p:cNvPr id="226" name="Google Shape;226;p11"/>
          <p:cNvPicPr preferRelativeResize="0"/>
          <p:nvPr/>
        </p:nvPicPr>
        <p:blipFill rotWithShape="1">
          <a:blip r:embed="rId5">
            <a:alphaModFix/>
          </a:blip>
          <a:srcRect t="18889" r="38333" b="5554"/>
          <a:stretch/>
        </p:blipFill>
        <p:spPr>
          <a:xfrm>
            <a:off x="5176562" y="4134104"/>
            <a:ext cx="3952334" cy="2723906"/>
          </a:xfrm>
          <a:prstGeom prst="rect">
            <a:avLst/>
          </a:prstGeom>
          <a:noFill/>
          <a:ln>
            <a:noFill/>
          </a:ln>
        </p:spPr>
      </p:pic>
      <p:cxnSp>
        <p:nvCxnSpPr>
          <p:cNvPr id="227" name="Google Shape;227;p11"/>
          <p:cNvCxnSpPr/>
          <p:nvPr/>
        </p:nvCxnSpPr>
        <p:spPr>
          <a:xfrm rot="10800000">
            <a:off x="5938563" y="2429400"/>
            <a:ext cx="304800" cy="0"/>
          </a:xfrm>
          <a:prstGeom prst="straightConnector1">
            <a:avLst/>
          </a:prstGeom>
          <a:noFill/>
          <a:ln w="10000" cap="flat" cmpd="sng">
            <a:solidFill>
              <a:srgbClr val="C13F3F"/>
            </a:solidFill>
            <a:prstDash val="solid"/>
            <a:round/>
            <a:headEnd type="none" w="sm" len="sm"/>
            <a:tailEnd type="triangle" w="med" len="med"/>
          </a:ln>
        </p:spPr>
      </p:cxnSp>
      <p:sp>
        <p:nvSpPr>
          <p:cNvPr id="228" name="Google Shape;228;p11"/>
          <p:cNvSpPr/>
          <p:nvPr/>
        </p:nvSpPr>
        <p:spPr>
          <a:xfrm>
            <a:off x="7081563" y="2101733"/>
            <a:ext cx="228600" cy="304800"/>
          </a:xfrm>
          <a:prstGeom prst="ellipse">
            <a:avLst/>
          </a:prstGeom>
          <a:noFill/>
          <a:ln w="19050" cap="flat" cmpd="sng">
            <a:solidFill>
              <a:srgbClr val="C1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cxnSp>
        <p:nvCxnSpPr>
          <p:cNvPr id="229" name="Google Shape;229;p11"/>
          <p:cNvCxnSpPr>
            <a:stCxn id="228" idx="2"/>
            <a:endCxn id="230" idx="7"/>
          </p:cNvCxnSpPr>
          <p:nvPr/>
        </p:nvCxnSpPr>
        <p:spPr>
          <a:xfrm flipH="1">
            <a:off x="789062" y="2254133"/>
            <a:ext cx="6292500" cy="4055700"/>
          </a:xfrm>
          <a:prstGeom prst="straightConnector1">
            <a:avLst/>
          </a:prstGeom>
          <a:noFill/>
          <a:ln w="10000" cap="flat" cmpd="sng">
            <a:solidFill>
              <a:srgbClr val="8F0000"/>
            </a:solidFill>
            <a:prstDash val="solid"/>
            <a:round/>
            <a:headEnd type="none" w="sm" len="sm"/>
            <a:tailEnd type="triangle" w="med" len="med"/>
          </a:ln>
        </p:spPr>
      </p:cxnSp>
      <p:cxnSp>
        <p:nvCxnSpPr>
          <p:cNvPr id="231" name="Google Shape;231;p11"/>
          <p:cNvCxnSpPr>
            <a:stCxn id="230" idx="6"/>
          </p:cNvCxnSpPr>
          <p:nvPr/>
        </p:nvCxnSpPr>
        <p:spPr>
          <a:xfrm rot="10800000" flipH="1">
            <a:off x="914756" y="4992777"/>
            <a:ext cx="4904400" cy="1398600"/>
          </a:xfrm>
          <a:prstGeom prst="straightConnector1">
            <a:avLst/>
          </a:prstGeom>
          <a:noFill/>
          <a:ln w="10000" cap="flat" cmpd="sng">
            <a:solidFill>
              <a:srgbClr val="0070C0"/>
            </a:solidFill>
            <a:prstDash val="solid"/>
            <a:round/>
            <a:headEnd type="none" w="sm" len="sm"/>
            <a:tailEnd type="triangle" w="med" len="med"/>
          </a:ln>
        </p:spPr>
      </p:cxnSp>
      <p:sp>
        <p:nvSpPr>
          <p:cNvPr id="230" name="Google Shape;230;p11"/>
          <p:cNvSpPr/>
          <p:nvPr/>
        </p:nvSpPr>
        <p:spPr>
          <a:xfrm>
            <a:off x="55856" y="6275877"/>
            <a:ext cx="858900" cy="231000"/>
          </a:xfrm>
          <a:prstGeom prst="ellipse">
            <a:avLst/>
          </a:prstGeom>
          <a:noFill/>
          <a:ln w="19050" cap="flat" cmpd="sng">
            <a:solidFill>
              <a:srgbClr val="8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cxnSp>
        <p:nvCxnSpPr>
          <p:cNvPr id="232" name="Google Shape;232;p11"/>
          <p:cNvCxnSpPr/>
          <p:nvPr/>
        </p:nvCxnSpPr>
        <p:spPr>
          <a:xfrm>
            <a:off x="3057000" y="914400"/>
            <a:ext cx="3030000" cy="13500"/>
          </a:xfrm>
          <a:prstGeom prst="straightConnector1">
            <a:avLst/>
          </a:prstGeom>
          <a:noFill/>
          <a:ln w="9525" cap="flat" cmpd="sng">
            <a:solidFill>
              <a:srgbClr val="00206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title"/>
          </p:nvPr>
        </p:nvSpPr>
        <p:spPr>
          <a:xfrm>
            <a:off x="304800" y="8115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DistrictR</a:t>
            </a:r>
            <a:endParaRPr dirty="0"/>
          </a:p>
        </p:txBody>
      </p:sp>
      <p:sp>
        <p:nvSpPr>
          <p:cNvPr id="238" name="Google Shape;238;p12"/>
          <p:cNvSpPr txBox="1">
            <a:spLocks noGrp="1"/>
          </p:cNvSpPr>
          <p:nvPr>
            <p:ph type="body" idx="1"/>
          </p:nvPr>
        </p:nvSpPr>
        <p:spPr>
          <a:xfrm>
            <a:off x="304825" y="1239025"/>
            <a:ext cx="8461200" cy="2575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C13F3F"/>
                </a:solidFill>
              </a:rPr>
              <a:t>“Draw Your Community of Interest” focus</a:t>
            </a:r>
            <a:endParaRPr sz="2000" b="1" dirty="0">
              <a:solidFill>
                <a:srgbClr val="C13F3F"/>
              </a:solidFill>
            </a:endParaRPr>
          </a:p>
          <a:p>
            <a:pPr marL="817880" lvl="0" indent="-342900" algn="l" rtl="0">
              <a:spcBef>
                <a:spcPts val="550"/>
              </a:spcBef>
              <a:spcAft>
                <a:spcPts val="0"/>
              </a:spcAft>
              <a:buClr>
                <a:srgbClr val="002060"/>
              </a:buClr>
              <a:buSzPts val="1400"/>
              <a:buFont typeface="Wingdings" pitchFamily="2" charset="2"/>
              <a:buChar char="§"/>
            </a:pPr>
            <a:r>
              <a:rPr lang="en-US" sz="2000" dirty="0">
                <a:solidFill>
                  <a:srgbClr val="002060"/>
                </a:solidFill>
              </a:rPr>
              <a:t>Also includes simple district-mapping tool</a:t>
            </a:r>
            <a:endParaRPr dirty="0">
              <a:solidFill>
                <a:srgbClr val="002060"/>
              </a:solidFill>
            </a:endParaRPr>
          </a:p>
          <a:p>
            <a:pPr marL="817880" lvl="0" indent="-342900" algn="l" rtl="0">
              <a:spcBef>
                <a:spcPts val="550"/>
              </a:spcBef>
              <a:spcAft>
                <a:spcPts val="0"/>
              </a:spcAft>
              <a:buClr>
                <a:srgbClr val="002060"/>
              </a:buClr>
              <a:buSzPts val="1400"/>
              <a:buFont typeface="Wingdings" pitchFamily="2" charset="2"/>
              <a:buChar char="§"/>
            </a:pPr>
            <a:r>
              <a:rPr lang="en-US" sz="2000" dirty="0">
                <a:solidFill>
                  <a:srgbClr val="002060"/>
                </a:solidFill>
              </a:rPr>
              <a:t>Only available in English</a:t>
            </a:r>
            <a:endParaRPr dirty="0">
              <a:solidFill>
                <a:srgbClr val="002060"/>
              </a:solidFill>
            </a:endParaRPr>
          </a:p>
          <a:p>
            <a:pPr marL="817880" lvl="0" indent="-342900" algn="l" rtl="0">
              <a:spcBef>
                <a:spcPts val="550"/>
              </a:spcBef>
              <a:spcAft>
                <a:spcPts val="0"/>
              </a:spcAft>
              <a:buClr>
                <a:srgbClr val="002060"/>
              </a:buClr>
              <a:buSzPts val="1400"/>
              <a:buFont typeface="Wingdings" pitchFamily="2" charset="2"/>
              <a:buChar char="§"/>
            </a:pPr>
            <a:r>
              <a:rPr lang="en-US" sz="2000" dirty="0">
                <a:solidFill>
                  <a:srgbClr val="002060"/>
                </a:solidFill>
              </a:rPr>
              <a:t>Similar external options: </a:t>
            </a:r>
            <a:r>
              <a:rPr lang="en-US" sz="2000" u="sng" dirty="0">
                <a:solidFill>
                  <a:srgbClr val="C13F3F"/>
                </a:solidFill>
                <a:hlinkClick r:id="rId3">
                  <a:extLst>
                    <a:ext uri="{A12FA001-AC4F-418D-AE19-62706E023703}">
                      <ahyp:hlinkClr xmlns:ahyp="http://schemas.microsoft.com/office/drawing/2018/hyperlinkcolor" val="tx"/>
                    </a:ext>
                  </a:extLst>
                </a:hlinkClick>
              </a:rPr>
              <a:t>Representable.org</a:t>
            </a:r>
            <a:r>
              <a:rPr lang="en-US" sz="2000" dirty="0">
                <a:solidFill>
                  <a:srgbClr val="002060"/>
                </a:solidFill>
              </a:rPr>
              <a:t>,</a:t>
            </a:r>
            <a:r>
              <a:rPr lang="en-US" sz="2000" dirty="0">
                <a:solidFill>
                  <a:srgbClr val="C13F3F"/>
                </a:solidFill>
              </a:rPr>
              <a:t> </a:t>
            </a:r>
            <a:r>
              <a:rPr lang="en-US" sz="2000" u="sng" dirty="0">
                <a:solidFill>
                  <a:srgbClr val="C13F3F"/>
                </a:solidFill>
                <a:hlinkClick r:id="rId4">
                  <a:extLst>
                    <a:ext uri="{A12FA001-AC4F-418D-AE19-62706E023703}">
                      <ahyp:hlinkClr xmlns:ahyp="http://schemas.microsoft.com/office/drawing/2018/hyperlinkcolor" val="tx"/>
                    </a:ext>
                  </a:extLst>
                </a:hlinkClick>
              </a:rPr>
              <a:t>DrawMyCACommunity.org</a:t>
            </a:r>
            <a:endParaRPr sz="2000" dirty="0">
              <a:solidFill>
                <a:srgbClr val="C13F3F"/>
              </a:solidFill>
            </a:endParaRPr>
          </a:p>
        </p:txBody>
      </p:sp>
      <p:pic>
        <p:nvPicPr>
          <p:cNvPr id="239" name="Google Shape;239;p12">
            <a:hlinkClick r:id="rId5"/>
          </p:cNvPr>
          <p:cNvPicPr preferRelativeResize="0"/>
          <p:nvPr/>
        </p:nvPicPr>
        <p:blipFill rotWithShape="1">
          <a:blip r:embed="rId6">
            <a:alphaModFix/>
          </a:blip>
          <a:srcRect l="15833" t="10000" r="2499" b="7037"/>
          <a:stretch/>
        </p:blipFill>
        <p:spPr>
          <a:xfrm>
            <a:off x="1634250" y="3002900"/>
            <a:ext cx="5875500" cy="3357426"/>
          </a:xfrm>
          <a:prstGeom prst="rect">
            <a:avLst/>
          </a:prstGeom>
          <a:noFill/>
          <a:ln w="9525" cap="flat" cmpd="sng">
            <a:solidFill>
              <a:schemeClr val="dk1"/>
            </a:solidFill>
            <a:prstDash val="solid"/>
            <a:round/>
            <a:headEnd type="none" w="sm" len="sm"/>
            <a:tailEnd type="none" w="sm" len="sm"/>
          </a:ln>
        </p:spPr>
      </p:pic>
      <p:sp>
        <p:nvSpPr>
          <p:cNvPr id="240" name="Google Shape;240;p12"/>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13</a:t>
            </a:fld>
            <a:endParaRPr dirty="0"/>
          </a:p>
        </p:txBody>
      </p:sp>
      <p:cxnSp>
        <p:nvCxnSpPr>
          <p:cNvPr id="241" name="Google Shape;241;p12"/>
          <p:cNvCxnSpPr/>
          <p:nvPr/>
        </p:nvCxnSpPr>
        <p:spPr>
          <a:xfrm>
            <a:off x="3020400" y="100412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42" name="Google Shape;242;p12"/>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a:spLocks noGrp="1"/>
          </p:cNvSpPr>
          <p:nvPr>
            <p:ph type="title"/>
          </p:nvPr>
        </p:nvSpPr>
        <p:spPr>
          <a:xfrm>
            <a:off x="5100" y="54125"/>
            <a:ext cx="91338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Caliper’s “Maptitude Online Redistricting”</a:t>
            </a:r>
            <a:endParaRPr dirty="0"/>
          </a:p>
        </p:txBody>
      </p:sp>
      <p:sp>
        <p:nvSpPr>
          <p:cNvPr id="248" name="Google Shape;248;p13"/>
          <p:cNvSpPr txBox="1">
            <a:spLocks noGrp="1"/>
          </p:cNvSpPr>
          <p:nvPr>
            <p:ph type="body" idx="1"/>
          </p:nvPr>
        </p:nvSpPr>
        <p:spPr>
          <a:xfrm>
            <a:off x="410400" y="1171400"/>
            <a:ext cx="8323200" cy="2589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C13F3F"/>
                </a:solidFill>
              </a:rPr>
              <a:t>Full Database, Powerful Online Mapping Tool</a:t>
            </a:r>
            <a:endParaRPr sz="2000" b="1" dirty="0">
              <a:solidFill>
                <a:srgbClr val="C13F3F"/>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Powerful, common, data-rich online tool</a:t>
            </a:r>
            <a:endParaRPr sz="2000" dirty="0">
              <a:solidFill>
                <a:srgbClr val="002060"/>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Six language options: English, Spanish, Portuguese, Vietnamese, Mandarin and Korean</a:t>
            </a:r>
            <a:endParaRPr sz="2000" dirty="0">
              <a:solidFill>
                <a:srgbClr val="002060"/>
              </a:solidFill>
            </a:endParaRPr>
          </a:p>
          <a:p>
            <a:pPr marL="779780" lvl="0" indent="-342900" algn="l" rtl="0">
              <a:spcBef>
                <a:spcPts val="550"/>
              </a:spcBef>
              <a:spcAft>
                <a:spcPts val="0"/>
              </a:spcAft>
              <a:buClr>
                <a:srgbClr val="C13F3F"/>
              </a:buClr>
              <a:buSzPts val="2000"/>
              <a:buFont typeface="Wingdings" pitchFamily="2" charset="2"/>
              <a:buChar char="§"/>
            </a:pPr>
            <a:r>
              <a:rPr lang="en-US" sz="2000" u="sng" dirty="0">
                <a:solidFill>
                  <a:srgbClr val="C13F3F"/>
                </a:solidFill>
                <a:hlinkClick r:id="rId3">
                  <a:extLst>
                    <a:ext uri="{A12FA001-AC4F-418D-AE19-62706E023703}">
                      <ahyp:hlinkClr xmlns:ahyp="http://schemas.microsoft.com/office/drawing/2018/hyperlinkcolor" val="tx"/>
                    </a:ext>
                  </a:extLst>
                </a:hlinkClick>
              </a:rPr>
              <a:t>Quick Start Guide</a:t>
            </a:r>
            <a:endParaRPr sz="2000" dirty="0">
              <a:solidFill>
                <a:srgbClr val="C13F3F"/>
              </a:solidFill>
            </a:endParaRPr>
          </a:p>
          <a:p>
            <a:pPr marL="640080" lvl="1" indent="-167640" algn="l" rtl="0">
              <a:spcBef>
                <a:spcPts val="550"/>
              </a:spcBef>
              <a:spcAft>
                <a:spcPts val="0"/>
              </a:spcAft>
              <a:buSzPts val="1680"/>
              <a:buNone/>
            </a:pPr>
            <a:endParaRPr dirty="0"/>
          </a:p>
        </p:txBody>
      </p:sp>
      <p:pic>
        <p:nvPicPr>
          <p:cNvPr id="249" name="Google Shape;249;p13">
            <a:hlinkClick r:id="rId4"/>
          </p:cNvPr>
          <p:cNvPicPr preferRelativeResize="0"/>
          <p:nvPr/>
        </p:nvPicPr>
        <p:blipFill rotWithShape="1">
          <a:blip r:embed="rId5">
            <a:alphaModFix/>
          </a:blip>
          <a:srcRect l="10000" t="10001" r="19167" b="9999"/>
          <a:stretch/>
        </p:blipFill>
        <p:spPr>
          <a:xfrm>
            <a:off x="1913013" y="3091500"/>
            <a:ext cx="5317973" cy="3268825"/>
          </a:xfrm>
          <a:prstGeom prst="rect">
            <a:avLst/>
          </a:prstGeom>
          <a:noFill/>
          <a:ln w="9525" cap="flat" cmpd="sng">
            <a:solidFill>
              <a:schemeClr val="dk1"/>
            </a:solidFill>
            <a:prstDash val="solid"/>
            <a:round/>
            <a:headEnd type="none" w="sm" len="sm"/>
            <a:tailEnd type="none" w="sm" len="sm"/>
          </a:ln>
        </p:spPr>
      </p:pic>
      <p:sp>
        <p:nvSpPr>
          <p:cNvPr id="250" name="Google Shape;250;p13"/>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14</a:t>
            </a:fld>
            <a:endParaRPr dirty="0"/>
          </a:p>
        </p:txBody>
      </p:sp>
      <p:cxnSp>
        <p:nvCxnSpPr>
          <p:cNvPr id="251" name="Google Shape;251;p13"/>
          <p:cNvCxnSpPr/>
          <p:nvPr/>
        </p:nvCxnSpPr>
        <p:spPr>
          <a:xfrm>
            <a:off x="3057000" y="9771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52" name="Google Shape;252;p13"/>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304800" y="3048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Advisory Commission?</a:t>
            </a:r>
            <a:endParaRPr dirty="0"/>
          </a:p>
        </p:txBody>
      </p:sp>
      <p:sp>
        <p:nvSpPr>
          <p:cNvPr id="259" name="Google Shape;259;p1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a:t>
            </a:fld>
            <a:endParaRPr dirty="0"/>
          </a:p>
        </p:txBody>
      </p:sp>
      <p:cxnSp>
        <p:nvCxnSpPr>
          <p:cNvPr id="260" name="Google Shape;260;p14"/>
          <p:cNvCxnSpPr/>
          <p:nvPr/>
        </p:nvCxnSpPr>
        <p:spPr>
          <a:xfrm>
            <a:off x="3057000" y="12954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61" name="Google Shape;261;p14"/>
          <p:cNvSpPr txBox="1">
            <a:spLocks noGrp="1"/>
          </p:cNvSpPr>
          <p:nvPr>
            <p:ph type="dt" idx="10"/>
          </p:nvPr>
        </p:nvSpPr>
        <p:spPr>
          <a:xfrm>
            <a:off x="7010400" y="6360318"/>
            <a:ext cx="1590136" cy="4976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
        <p:nvSpPr>
          <p:cNvPr id="9" name="TextBox 8">
            <a:extLst>
              <a:ext uri="{FF2B5EF4-FFF2-40B4-BE49-F238E27FC236}">
                <a16:creationId xmlns:a16="http://schemas.microsoft.com/office/drawing/2014/main" id="{3B0E6D33-AB97-42E0-984C-E8830CF2E319}"/>
              </a:ext>
            </a:extLst>
          </p:cNvPr>
          <p:cNvSpPr txBox="1"/>
          <p:nvPr/>
        </p:nvSpPr>
        <p:spPr>
          <a:xfrm>
            <a:off x="493160" y="1513527"/>
            <a:ext cx="8272839" cy="4154984"/>
          </a:xfrm>
          <a:prstGeom prst="rect">
            <a:avLst/>
          </a:prstGeom>
          <a:noFill/>
        </p:spPr>
        <p:txBody>
          <a:bodyPr wrap="square">
            <a:spAutoFit/>
          </a:bodyPr>
          <a:lstStyle/>
          <a:p>
            <a:pPr marL="342900" indent="-342900" algn="l">
              <a:buFont typeface="Arial" panose="020B0604020202020204" pitchFamily="34" charset="0"/>
              <a:buChar char="•"/>
            </a:pPr>
            <a:r>
              <a:rPr lang="en-US" sz="2400" b="1" i="0" dirty="0">
                <a:solidFill>
                  <a:srgbClr val="C00000"/>
                </a:solidFill>
                <a:effectLst/>
                <a:latin typeface="Garamond" panose="02020404030301010803" pitchFamily="18" charset="0"/>
              </a:rPr>
              <a:t>Greater objectivity without self-interest</a:t>
            </a:r>
          </a:p>
          <a:p>
            <a:pPr marL="342900" indent="-342900" algn="l">
              <a:buFont typeface="Arial" panose="020B0604020202020204" pitchFamily="34" charset="0"/>
              <a:buChar char="•"/>
            </a:pPr>
            <a:endParaRPr lang="en-US" sz="2400" b="1" i="0" dirty="0">
              <a:solidFill>
                <a:srgbClr val="C00000"/>
              </a:solidFill>
              <a:effectLst/>
              <a:latin typeface="Garamond" panose="02020404030301010803" pitchFamily="18" charset="0"/>
            </a:endParaRPr>
          </a:p>
          <a:p>
            <a:pPr marL="342900" indent="-342900" algn="l">
              <a:buFont typeface="Arial" panose="020B0604020202020204" pitchFamily="34" charset="0"/>
              <a:buChar char="•"/>
            </a:pPr>
            <a:r>
              <a:rPr lang="en-US" sz="2400" b="1" i="0" dirty="0">
                <a:solidFill>
                  <a:srgbClr val="C00000"/>
                </a:solidFill>
                <a:effectLst/>
                <a:latin typeface="Garamond" panose="02020404030301010803" pitchFamily="18" charset="0"/>
              </a:rPr>
              <a:t>Commissioners reach out to their networks</a:t>
            </a:r>
          </a:p>
          <a:p>
            <a:pPr marL="342900" indent="-342900" algn="l">
              <a:buFont typeface="Arial" panose="020B0604020202020204" pitchFamily="34" charset="0"/>
              <a:buChar char="•"/>
            </a:pPr>
            <a:endParaRPr lang="en-US" sz="2400" b="1" i="0" dirty="0">
              <a:solidFill>
                <a:srgbClr val="C00000"/>
              </a:solidFill>
              <a:effectLst/>
              <a:latin typeface="Garamond" panose="02020404030301010803" pitchFamily="18" charset="0"/>
            </a:endParaRPr>
          </a:p>
          <a:p>
            <a:pPr marL="342900" indent="-342900" algn="l">
              <a:buFont typeface="Arial" panose="020B0604020202020204" pitchFamily="34" charset="0"/>
              <a:buChar char="•"/>
            </a:pPr>
            <a:r>
              <a:rPr lang="en-US" sz="2400" b="1" i="0" dirty="0">
                <a:solidFill>
                  <a:srgbClr val="C00000"/>
                </a:solidFill>
                <a:effectLst/>
                <a:latin typeface="Garamond" panose="02020404030301010803" pitchFamily="18" charset="0"/>
              </a:rPr>
              <a:t>Less intimidating atmosphere, more open discussion</a:t>
            </a:r>
          </a:p>
          <a:p>
            <a:pPr marL="342900" indent="-342900" algn="l">
              <a:buFont typeface="Arial" panose="020B0604020202020204" pitchFamily="34" charset="0"/>
              <a:buChar char="•"/>
            </a:pPr>
            <a:endParaRPr lang="en-US" sz="2400" b="1" i="0" dirty="0">
              <a:solidFill>
                <a:srgbClr val="C00000"/>
              </a:solidFill>
              <a:effectLst/>
              <a:latin typeface="Garamond" panose="02020404030301010803" pitchFamily="18" charset="0"/>
            </a:endParaRPr>
          </a:p>
          <a:p>
            <a:pPr marL="342900" indent="-342900" algn="l">
              <a:buFont typeface="Arial" panose="020B0604020202020204" pitchFamily="34" charset="0"/>
              <a:buChar char="•"/>
            </a:pPr>
            <a:r>
              <a:rPr lang="en-US" sz="2400" b="1" i="0" dirty="0">
                <a:solidFill>
                  <a:srgbClr val="C00000"/>
                </a:solidFill>
                <a:effectLst/>
                <a:latin typeface="Garamond" panose="02020404030301010803" pitchFamily="18" charset="0"/>
              </a:rPr>
              <a:t>Commission instead of Council identifies “communities of interest”</a:t>
            </a:r>
          </a:p>
          <a:p>
            <a:pPr marL="342900" indent="-342900" algn="l">
              <a:buFont typeface="Arial" panose="020B0604020202020204" pitchFamily="34" charset="0"/>
              <a:buChar char="•"/>
            </a:pPr>
            <a:endParaRPr lang="en-US" sz="2400" b="1" i="0" dirty="0">
              <a:solidFill>
                <a:srgbClr val="C00000"/>
              </a:solidFill>
              <a:effectLst/>
              <a:latin typeface="Garamond" panose="02020404030301010803" pitchFamily="18" charset="0"/>
            </a:endParaRPr>
          </a:p>
          <a:p>
            <a:pPr marL="342900" indent="-342900" algn="l">
              <a:buFont typeface="Arial" panose="020B0604020202020204" pitchFamily="34" charset="0"/>
              <a:buChar char="•"/>
            </a:pPr>
            <a:r>
              <a:rPr lang="en-US" sz="2400" b="1" i="0" dirty="0">
                <a:solidFill>
                  <a:srgbClr val="C00000"/>
                </a:solidFill>
                <a:effectLst/>
                <a:latin typeface="Garamond" panose="02020404030301010803" pitchFamily="18" charset="0"/>
              </a:rPr>
              <a:t>Commission refines draft maps, narrows to 2-3 maps, instead of taking time during a council meeting</a:t>
            </a:r>
          </a:p>
        </p:txBody>
      </p:sp>
    </p:spTree>
    <p:extLst>
      <p:ext uri="{BB962C8B-B14F-4D97-AF65-F5344CB8AC3E}">
        <p14:creationId xmlns:p14="http://schemas.microsoft.com/office/powerpoint/2010/main" val="315666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304800" y="3048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Advisory Commission?</a:t>
            </a:r>
            <a:endParaRPr dirty="0"/>
          </a:p>
        </p:txBody>
      </p:sp>
      <p:sp>
        <p:nvSpPr>
          <p:cNvPr id="259" name="Google Shape;259;p1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a:t>
            </a:fld>
            <a:endParaRPr dirty="0"/>
          </a:p>
        </p:txBody>
      </p:sp>
      <p:cxnSp>
        <p:nvCxnSpPr>
          <p:cNvPr id="260" name="Google Shape;260;p14"/>
          <p:cNvCxnSpPr/>
          <p:nvPr/>
        </p:nvCxnSpPr>
        <p:spPr>
          <a:xfrm>
            <a:off x="3057000" y="12954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61" name="Google Shape;261;p14"/>
          <p:cNvSpPr txBox="1">
            <a:spLocks noGrp="1"/>
          </p:cNvSpPr>
          <p:nvPr>
            <p:ph type="dt" idx="10"/>
          </p:nvPr>
        </p:nvSpPr>
        <p:spPr>
          <a:xfrm>
            <a:off x="7010400" y="6360318"/>
            <a:ext cx="1590136" cy="4976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
        <p:nvSpPr>
          <p:cNvPr id="9" name="TextBox 8">
            <a:extLst>
              <a:ext uri="{FF2B5EF4-FFF2-40B4-BE49-F238E27FC236}">
                <a16:creationId xmlns:a16="http://schemas.microsoft.com/office/drawing/2014/main" id="{3B0E6D33-AB97-42E0-984C-E8830CF2E319}"/>
              </a:ext>
            </a:extLst>
          </p:cNvPr>
          <p:cNvSpPr txBox="1"/>
          <p:nvPr/>
        </p:nvSpPr>
        <p:spPr>
          <a:xfrm>
            <a:off x="493160" y="1513527"/>
            <a:ext cx="8272839" cy="5016758"/>
          </a:xfrm>
          <a:prstGeom prst="rect">
            <a:avLst/>
          </a:prstGeom>
          <a:noFill/>
        </p:spPr>
        <p:txBody>
          <a:bodyPr wrap="square">
            <a:spAutoFit/>
          </a:bodyPr>
          <a:lstStyle/>
          <a:p>
            <a:pPr marL="342900" indent="-342900" algn="l">
              <a:buFont typeface="Arial" panose="020B0604020202020204" pitchFamily="34" charset="0"/>
              <a:buChar char="•"/>
            </a:pPr>
            <a:r>
              <a:rPr lang="en-US" sz="2000" b="1" i="0" dirty="0">
                <a:solidFill>
                  <a:srgbClr val="C00000"/>
                </a:solidFill>
                <a:effectLst/>
                <a:latin typeface="Garamond" panose="02020404030301010803" pitchFamily="18" charset="0"/>
              </a:rPr>
              <a:t>Meetings are less accessible, often scheduled on the same days as school boards, planning commission, library board, other commissions and committees</a:t>
            </a:r>
          </a:p>
          <a:p>
            <a:pPr marL="342900" indent="-342900" algn="l">
              <a:buFont typeface="Arial" panose="020B0604020202020204" pitchFamily="34" charset="0"/>
              <a:buChar char="•"/>
            </a:pPr>
            <a:endParaRPr lang="en-US" sz="2000" b="1" i="0" dirty="0">
              <a:solidFill>
                <a:srgbClr val="C00000"/>
              </a:solidFill>
              <a:effectLst/>
              <a:latin typeface="Garamond" panose="02020404030301010803" pitchFamily="18" charset="0"/>
            </a:endParaRPr>
          </a:p>
          <a:p>
            <a:pPr marL="342900" indent="-342900" algn="l">
              <a:buFont typeface="Arial" panose="020B0604020202020204" pitchFamily="34" charset="0"/>
              <a:buChar char="•"/>
            </a:pPr>
            <a:r>
              <a:rPr lang="en-US" sz="2000" b="1" i="0" dirty="0">
                <a:solidFill>
                  <a:srgbClr val="C00000"/>
                </a:solidFill>
                <a:effectLst/>
                <a:latin typeface="Garamond" panose="02020404030301010803" pitchFamily="18" charset="0"/>
              </a:rPr>
              <a:t>Public unaware of the commission and have the expectation to participate at council meetings during the pre-map and map drawing phase</a:t>
            </a:r>
          </a:p>
          <a:p>
            <a:pPr marL="342900" indent="-342900" algn="l">
              <a:buFont typeface="Arial" panose="020B0604020202020204" pitchFamily="34" charset="0"/>
              <a:buChar char="•"/>
            </a:pPr>
            <a:endParaRPr lang="en-US" sz="2000" b="1" i="0" dirty="0">
              <a:solidFill>
                <a:srgbClr val="C00000"/>
              </a:solidFill>
              <a:effectLst/>
              <a:latin typeface="Garamond" panose="02020404030301010803" pitchFamily="18" charset="0"/>
            </a:endParaRPr>
          </a:p>
          <a:p>
            <a:pPr marL="342900" indent="-342900" algn="l">
              <a:buFont typeface="Arial" panose="020B0604020202020204" pitchFamily="34" charset="0"/>
              <a:buChar char="•"/>
            </a:pPr>
            <a:r>
              <a:rPr lang="en-US" sz="2000" b="1" i="0" dirty="0">
                <a:solidFill>
                  <a:srgbClr val="C00000"/>
                </a:solidFill>
                <a:effectLst/>
                <a:latin typeface="Garamond" panose="02020404030301010803" pitchFamily="18" charset="0"/>
              </a:rPr>
              <a:t>Requires public education campaign regarding the new commission and when, where, and how to participate</a:t>
            </a:r>
          </a:p>
          <a:p>
            <a:pPr algn="l"/>
            <a:r>
              <a:rPr lang="en-US" sz="2000" b="1" i="0" dirty="0">
                <a:solidFill>
                  <a:srgbClr val="C00000"/>
                </a:solidFill>
                <a:effectLst/>
                <a:latin typeface="Garamond" panose="02020404030301010803" pitchFamily="18" charset="0"/>
              </a:rPr>
              <a:t> </a:t>
            </a:r>
          </a:p>
          <a:p>
            <a:pPr marL="342900" indent="-342900" algn="l">
              <a:buFont typeface="Arial" panose="020B0604020202020204" pitchFamily="34" charset="0"/>
              <a:buChar char="•"/>
            </a:pPr>
            <a:r>
              <a:rPr lang="en-US" sz="2000" b="1" i="0" dirty="0">
                <a:solidFill>
                  <a:srgbClr val="C00000"/>
                </a:solidFill>
                <a:effectLst/>
                <a:latin typeface="Garamond" panose="02020404030301010803" pitchFamily="18" charset="0"/>
              </a:rPr>
              <a:t>Staff resources to establish and administer a new commission—separate record keeping system, noticing, website page and postings, agenda, minutes, oaths of office, conflict of interest filings, Brown Act compliance, AB1234 ethics training, public record act requests, responding to commissioners’ questions and inquiries.</a:t>
            </a:r>
          </a:p>
        </p:txBody>
      </p:sp>
    </p:spTree>
    <p:extLst>
      <p:ext uri="{BB962C8B-B14F-4D97-AF65-F5344CB8AC3E}">
        <p14:creationId xmlns:p14="http://schemas.microsoft.com/office/powerpoint/2010/main" val="298268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304800" y="3048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Advisory Commission?</a:t>
            </a:r>
            <a:endParaRPr dirty="0"/>
          </a:p>
        </p:txBody>
      </p:sp>
      <p:sp>
        <p:nvSpPr>
          <p:cNvPr id="259" name="Google Shape;259;p1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dirty="0"/>
          </a:p>
        </p:txBody>
      </p:sp>
      <p:cxnSp>
        <p:nvCxnSpPr>
          <p:cNvPr id="260" name="Google Shape;260;p14"/>
          <p:cNvCxnSpPr/>
          <p:nvPr/>
        </p:nvCxnSpPr>
        <p:spPr>
          <a:xfrm>
            <a:off x="3057000" y="12954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61" name="Google Shape;261;p14"/>
          <p:cNvSpPr txBox="1">
            <a:spLocks noGrp="1"/>
          </p:cNvSpPr>
          <p:nvPr>
            <p:ph type="dt" idx="10"/>
          </p:nvPr>
        </p:nvSpPr>
        <p:spPr>
          <a:xfrm>
            <a:off x="7010400" y="6360318"/>
            <a:ext cx="1590136" cy="4976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
        <p:nvSpPr>
          <p:cNvPr id="9" name="TextBox 8">
            <a:extLst>
              <a:ext uri="{FF2B5EF4-FFF2-40B4-BE49-F238E27FC236}">
                <a16:creationId xmlns:a16="http://schemas.microsoft.com/office/drawing/2014/main" id="{3B0E6D33-AB97-42E0-984C-E8830CF2E319}"/>
              </a:ext>
            </a:extLst>
          </p:cNvPr>
          <p:cNvSpPr txBox="1"/>
          <p:nvPr/>
        </p:nvSpPr>
        <p:spPr>
          <a:xfrm>
            <a:off x="493160" y="1513527"/>
            <a:ext cx="8272839" cy="3170099"/>
          </a:xfrm>
          <a:prstGeom prst="rect">
            <a:avLst/>
          </a:prstGeom>
          <a:noFill/>
        </p:spPr>
        <p:txBody>
          <a:bodyPr wrap="square">
            <a:spAutoFit/>
          </a:bodyPr>
          <a:lstStyle/>
          <a:p>
            <a:pPr marL="342900" indent="-342900" algn="l">
              <a:buFont typeface="Arial" panose="020B0604020202020204" pitchFamily="34" charset="0"/>
              <a:buChar char="•"/>
            </a:pPr>
            <a:r>
              <a:rPr lang="en-US" sz="2000" b="1" i="0" dirty="0">
                <a:solidFill>
                  <a:srgbClr val="C00000"/>
                </a:solidFill>
                <a:effectLst/>
                <a:latin typeface="Garamond" panose="02020404030301010803" pitchFamily="18" charset="0"/>
              </a:rPr>
              <a:t>Staff resources to set up and staff meetings including meeting site prep, sound systems, audio recording, and minutes. Possible overtime for approximately two additional meetings per month.</a:t>
            </a:r>
          </a:p>
          <a:p>
            <a:pPr algn="l"/>
            <a:endParaRPr lang="en-US" sz="2000" b="1" i="0" dirty="0">
              <a:solidFill>
                <a:srgbClr val="C00000"/>
              </a:solidFill>
              <a:effectLst/>
              <a:latin typeface="Garamond" panose="02020404030301010803" pitchFamily="18" charset="0"/>
            </a:endParaRPr>
          </a:p>
          <a:p>
            <a:pPr marL="342900" indent="-342900" algn="l">
              <a:buFont typeface="Arial" panose="020B0604020202020204" pitchFamily="34" charset="0"/>
              <a:buChar char="•"/>
            </a:pPr>
            <a:r>
              <a:rPr lang="en-US" sz="2000" b="1" i="0" dirty="0">
                <a:solidFill>
                  <a:srgbClr val="C00000"/>
                </a:solidFill>
                <a:effectLst/>
                <a:latin typeface="Garamond" panose="02020404030301010803" pitchFamily="18" charset="0"/>
              </a:rPr>
              <a:t>Census delay creates a time crunch. State prisoner-adjusted counts will be available in early October, then a three-week waiting period before staff or consultant can produce maps, then commission meets usually at least twice before choosing focus maps to present to council.  The crunch is accentuated because of November and December holiday schedules.</a:t>
            </a:r>
          </a:p>
        </p:txBody>
      </p:sp>
    </p:spTree>
    <p:extLst>
      <p:ext uri="{BB962C8B-B14F-4D97-AF65-F5344CB8AC3E}">
        <p14:creationId xmlns:p14="http://schemas.microsoft.com/office/powerpoint/2010/main" val="248115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304800" y="3048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…or City Staff?</a:t>
            </a:r>
            <a:endParaRPr dirty="0"/>
          </a:p>
        </p:txBody>
      </p:sp>
      <p:sp>
        <p:nvSpPr>
          <p:cNvPr id="259" name="Google Shape;259;p1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18</a:t>
            </a:fld>
            <a:endParaRPr dirty="0"/>
          </a:p>
        </p:txBody>
      </p:sp>
      <p:cxnSp>
        <p:nvCxnSpPr>
          <p:cNvPr id="260" name="Google Shape;260;p14"/>
          <p:cNvCxnSpPr/>
          <p:nvPr/>
        </p:nvCxnSpPr>
        <p:spPr>
          <a:xfrm>
            <a:off x="3057000" y="12954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61" name="Google Shape;261;p14"/>
          <p:cNvSpPr txBox="1">
            <a:spLocks noGrp="1"/>
          </p:cNvSpPr>
          <p:nvPr>
            <p:ph type="dt" idx="10"/>
          </p:nvPr>
        </p:nvSpPr>
        <p:spPr>
          <a:xfrm>
            <a:off x="7010400" y="6360318"/>
            <a:ext cx="1590136" cy="4976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graphicFrame>
        <p:nvGraphicFramePr>
          <p:cNvPr id="7" name="Content Placeholder 8">
            <a:extLst>
              <a:ext uri="{FF2B5EF4-FFF2-40B4-BE49-F238E27FC236}">
                <a16:creationId xmlns:a16="http://schemas.microsoft.com/office/drawing/2014/main" id="{015BB262-3931-4F3B-B67E-7680C38AEA06}"/>
              </a:ext>
            </a:extLst>
          </p:cNvPr>
          <p:cNvGraphicFramePr>
            <a:graphicFrameLocks/>
          </p:cNvGraphicFramePr>
          <p:nvPr/>
        </p:nvGraphicFramePr>
        <p:xfrm>
          <a:off x="495300" y="1913876"/>
          <a:ext cx="8054722" cy="3845560"/>
        </p:xfrm>
        <a:graphic>
          <a:graphicData uri="http://schemas.openxmlformats.org/drawingml/2006/table">
            <a:tbl>
              <a:tblPr firstRow="1" bandRow="1">
                <a:tableStyleId>{5C22544A-7EE6-4342-B048-85BDC9FD1C3A}</a:tableStyleId>
              </a:tblPr>
              <a:tblGrid>
                <a:gridCol w="2424430">
                  <a:extLst>
                    <a:ext uri="{9D8B030D-6E8A-4147-A177-3AD203B41FA5}">
                      <a16:colId xmlns:a16="http://schemas.microsoft.com/office/drawing/2014/main" val="2058158948"/>
                    </a:ext>
                  </a:extLst>
                </a:gridCol>
                <a:gridCol w="5630292">
                  <a:extLst>
                    <a:ext uri="{9D8B030D-6E8A-4147-A177-3AD203B41FA5}">
                      <a16:colId xmlns:a16="http://schemas.microsoft.com/office/drawing/2014/main" val="4117527635"/>
                    </a:ext>
                  </a:extLst>
                </a:gridCol>
              </a:tblGrid>
              <a:tr h="370840">
                <a:tc>
                  <a:txBody>
                    <a:bodyPr/>
                    <a:lstStyle/>
                    <a:p>
                      <a:r>
                        <a:rPr lang="en-US" dirty="0">
                          <a:solidFill>
                            <a:srgbClr val="002060"/>
                          </a:solidFill>
                          <a:latin typeface="Garamond" panose="02020404030301010803" pitchFamily="18" charset="0"/>
                        </a:rPr>
                        <a:t>Step</a:t>
                      </a:r>
                    </a:p>
                  </a:txBody>
                  <a:tcPr/>
                </a:tc>
                <a:tc>
                  <a:txBody>
                    <a:bodyPr/>
                    <a:lstStyle/>
                    <a:p>
                      <a:r>
                        <a:rPr lang="en-US" dirty="0">
                          <a:solidFill>
                            <a:srgbClr val="002060"/>
                          </a:solidFill>
                          <a:latin typeface="Garamond" panose="02020404030301010803" pitchFamily="18" charset="0"/>
                        </a:rPr>
                        <a:t>Description</a:t>
                      </a:r>
                    </a:p>
                  </a:txBody>
                  <a:tcPr/>
                </a:tc>
                <a:extLst>
                  <a:ext uri="{0D108BD9-81ED-4DB2-BD59-A6C34878D82A}">
                    <a16:rowId xmlns:a16="http://schemas.microsoft.com/office/drawing/2014/main" val="3213256639"/>
                  </a:ext>
                </a:extLst>
              </a:tr>
              <a:tr h="370840">
                <a:tc>
                  <a:txBody>
                    <a:bodyPr/>
                    <a:lstStyle/>
                    <a:p>
                      <a:pPr algn="ctr"/>
                      <a:r>
                        <a:rPr lang="en-US" sz="1600" b="1" dirty="0">
                          <a:solidFill>
                            <a:srgbClr val="002060"/>
                          </a:solidFill>
                          <a:latin typeface="Garamond" panose="02020404030301010803" pitchFamily="18" charset="0"/>
                        </a:rPr>
                        <a:t>Two Initial Hearings</a:t>
                      </a:r>
                    </a:p>
                    <a:p>
                      <a:pPr algn="ctr"/>
                      <a:r>
                        <a:rPr lang="en-US" sz="1600" b="0" dirty="0">
                          <a:solidFill>
                            <a:srgbClr val="002060"/>
                          </a:solidFill>
                          <a:latin typeface="Garamond" panose="02020404030301010803" pitchFamily="18" charset="0"/>
                        </a:rPr>
                        <a:t>June 21 &amp; August 2</a:t>
                      </a:r>
                    </a:p>
                  </a:txBody>
                  <a:tcPr/>
                </a:tc>
                <a:tc>
                  <a:txBody>
                    <a:bodyPr/>
                    <a:lstStyle/>
                    <a:p>
                      <a:r>
                        <a:rPr lang="en-US" sz="1600" b="0" dirty="0">
                          <a:solidFill>
                            <a:srgbClr val="002060"/>
                          </a:solidFill>
                          <a:latin typeface="Garamond" panose="02020404030301010803" pitchFamily="18" charset="0"/>
                        </a:rPr>
                        <a:t>Held prior to release of draft maps.</a:t>
                      </a:r>
                    </a:p>
                    <a:p>
                      <a:r>
                        <a:rPr lang="en-US" sz="1600" b="0" dirty="0">
                          <a:solidFill>
                            <a:srgbClr val="002060"/>
                          </a:solidFill>
                          <a:latin typeface="Garamond" panose="02020404030301010803" pitchFamily="18" charset="0"/>
                        </a:rPr>
                        <a:t>Education and to solicit input on the communities in the Districts.</a:t>
                      </a:r>
                    </a:p>
                  </a:txBody>
                  <a:tcPr/>
                </a:tc>
                <a:extLst>
                  <a:ext uri="{0D108BD9-81ED-4DB2-BD59-A6C34878D82A}">
                    <a16:rowId xmlns:a16="http://schemas.microsoft.com/office/drawing/2014/main" val="1672609799"/>
                  </a:ext>
                </a:extLst>
              </a:tr>
              <a:tr h="370840">
                <a:tc>
                  <a:txBody>
                    <a:bodyPr/>
                    <a:lstStyle/>
                    <a:p>
                      <a:pPr algn="ctr"/>
                      <a:r>
                        <a:rPr lang="en-US" sz="1600" b="1" dirty="0">
                          <a:solidFill>
                            <a:srgbClr val="002060"/>
                          </a:solidFill>
                          <a:latin typeface="Garamond" panose="02020404030301010803" pitchFamily="18" charset="0"/>
                        </a:rPr>
                        <a:t>Census Data Release</a:t>
                      </a:r>
                    </a:p>
                    <a:p>
                      <a:pPr algn="ctr"/>
                      <a:r>
                        <a:rPr lang="en-US" sz="1600" b="0" dirty="0">
                          <a:solidFill>
                            <a:srgbClr val="002060"/>
                          </a:solidFill>
                          <a:latin typeface="Garamond" panose="02020404030301010803" pitchFamily="18" charset="0"/>
                        </a:rPr>
                        <a:t>Mid/Late August</a:t>
                      </a:r>
                    </a:p>
                  </a:txBody>
                  <a:tcPr/>
                </a:tc>
                <a:tc>
                  <a:txBody>
                    <a:bodyPr/>
                    <a:lstStyle/>
                    <a:p>
                      <a:r>
                        <a:rPr lang="en-US" sz="1600" b="0" dirty="0">
                          <a:solidFill>
                            <a:srgbClr val="002060"/>
                          </a:solidFill>
                          <a:latin typeface="Garamond" panose="02020404030301010803" pitchFamily="18" charset="0"/>
                        </a:rPr>
                        <a:t>Census Bureau releases official 2020 Census population data.</a:t>
                      </a:r>
                    </a:p>
                  </a:txBody>
                  <a:tcPr/>
                </a:tc>
                <a:extLst>
                  <a:ext uri="{0D108BD9-81ED-4DB2-BD59-A6C34878D82A}">
                    <a16:rowId xmlns:a16="http://schemas.microsoft.com/office/drawing/2014/main" val="1292458942"/>
                  </a:ext>
                </a:extLst>
              </a:tr>
              <a:tr h="370840">
                <a:tc>
                  <a:txBody>
                    <a:bodyPr/>
                    <a:lstStyle/>
                    <a:p>
                      <a:pPr algn="ctr"/>
                      <a:r>
                        <a:rPr lang="en-US" sz="1600" b="1" dirty="0">
                          <a:solidFill>
                            <a:srgbClr val="002060"/>
                          </a:solidFill>
                          <a:latin typeface="Garamond" panose="02020404030301010803" pitchFamily="18" charset="0"/>
                        </a:rPr>
                        <a:t>California Data Release</a:t>
                      </a:r>
                    </a:p>
                    <a:p>
                      <a:pPr algn="ctr"/>
                      <a:r>
                        <a:rPr lang="en-US" sz="1600" b="0" dirty="0">
                          <a:solidFill>
                            <a:srgbClr val="002060"/>
                          </a:solidFill>
                          <a:latin typeface="Garamond" panose="02020404030301010803" pitchFamily="18" charset="0"/>
                        </a:rPr>
                        <a:t>Early October 2021</a:t>
                      </a:r>
                    </a:p>
                  </a:txBody>
                  <a:tcPr/>
                </a:tc>
                <a:tc>
                  <a:txBody>
                    <a:bodyPr/>
                    <a:lstStyle/>
                    <a:p>
                      <a:r>
                        <a:rPr lang="en-US" sz="1600" b="0" dirty="0">
                          <a:solidFill>
                            <a:srgbClr val="002060"/>
                          </a:solidFill>
                          <a:latin typeface="Garamond" panose="02020404030301010803" pitchFamily="18" charset="0"/>
                        </a:rPr>
                        <a:t>California Statewide Database releases California’s official ‘prisoner-adjusted’ 2020 redistricting data.</a:t>
                      </a:r>
                    </a:p>
                  </a:txBody>
                  <a:tcPr/>
                </a:tc>
                <a:extLst>
                  <a:ext uri="{0D108BD9-81ED-4DB2-BD59-A6C34878D82A}">
                    <a16:rowId xmlns:a16="http://schemas.microsoft.com/office/drawing/2014/main" val="124987677"/>
                  </a:ext>
                </a:extLst>
              </a:tr>
              <a:tr h="370840">
                <a:tc>
                  <a:txBody>
                    <a:bodyPr/>
                    <a:lstStyle/>
                    <a:p>
                      <a:pPr algn="ctr"/>
                      <a:r>
                        <a:rPr lang="en-US" sz="1600" b="1" i="0" dirty="0">
                          <a:solidFill>
                            <a:srgbClr val="002060"/>
                          </a:solidFill>
                          <a:latin typeface="Garamond" panose="02020404030301010803" pitchFamily="18" charset="0"/>
                        </a:rPr>
                        <a:t>Public Workshops</a:t>
                      </a:r>
                    </a:p>
                    <a:p>
                      <a:pPr algn="ctr"/>
                      <a:r>
                        <a:rPr lang="en-US" sz="1600" b="0" i="0" dirty="0">
                          <a:solidFill>
                            <a:srgbClr val="002060"/>
                          </a:solidFill>
                          <a:latin typeface="Garamond" panose="02020404030301010803" pitchFamily="18" charset="0"/>
                        </a:rPr>
                        <a:t>January 22</a:t>
                      </a:r>
                    </a:p>
                  </a:txBody>
                  <a:tcPr/>
                </a:tc>
                <a:tc>
                  <a:txBody>
                    <a:bodyPr/>
                    <a:lstStyle/>
                    <a:p>
                      <a:r>
                        <a:rPr lang="en-US" sz="1600" b="0" dirty="0">
                          <a:solidFill>
                            <a:srgbClr val="002060"/>
                          </a:solidFill>
                          <a:latin typeface="Garamond" panose="02020404030301010803" pitchFamily="18" charset="0"/>
                        </a:rPr>
                        <a:t>Two separate mapping tools workshops – morning and afternoon.</a:t>
                      </a:r>
                    </a:p>
                    <a:p>
                      <a:r>
                        <a:rPr lang="en-US" sz="1600" b="0" dirty="0">
                          <a:solidFill>
                            <a:srgbClr val="002060"/>
                          </a:solidFill>
                          <a:latin typeface="Garamond" panose="02020404030301010803" pitchFamily="18" charset="0"/>
                        </a:rPr>
                        <a:t>(Additional workshops, based on demand.)</a:t>
                      </a:r>
                    </a:p>
                  </a:txBody>
                  <a:tcPr/>
                </a:tc>
                <a:extLst>
                  <a:ext uri="{0D108BD9-81ED-4DB2-BD59-A6C34878D82A}">
                    <a16:rowId xmlns:a16="http://schemas.microsoft.com/office/drawing/2014/main" val="1267378917"/>
                  </a:ext>
                </a:extLst>
              </a:tr>
              <a:tr h="370840">
                <a:tc>
                  <a:txBody>
                    <a:bodyPr/>
                    <a:lstStyle/>
                    <a:p>
                      <a:pPr algn="ctr"/>
                      <a:r>
                        <a:rPr lang="en-US" sz="1600" b="1" dirty="0">
                          <a:solidFill>
                            <a:srgbClr val="002060"/>
                          </a:solidFill>
                          <a:latin typeface="Garamond" panose="02020404030301010803" pitchFamily="18" charset="0"/>
                        </a:rPr>
                        <a:t>Two Draft Map Hearings</a:t>
                      </a:r>
                    </a:p>
                    <a:p>
                      <a:pPr algn="ctr"/>
                      <a:r>
                        <a:rPr lang="en-US" sz="1600" b="0" dirty="0">
                          <a:solidFill>
                            <a:srgbClr val="002060"/>
                          </a:solidFill>
                          <a:latin typeface="Garamond" panose="02020404030301010803" pitchFamily="18" charset="0"/>
                        </a:rPr>
                        <a:t>February 7 &amp; March 7</a:t>
                      </a:r>
                      <a:endParaRPr lang="en-US" sz="1600" b="0" i="1" dirty="0">
                        <a:solidFill>
                          <a:srgbClr val="002060"/>
                        </a:solidFill>
                        <a:latin typeface="Garamond" panose="02020404030301010803" pitchFamily="18" charset="0"/>
                      </a:endParaRPr>
                    </a:p>
                  </a:txBody>
                  <a:tcPr/>
                </a:tc>
                <a:tc>
                  <a:txBody>
                    <a:bodyPr/>
                    <a:lstStyle/>
                    <a:p>
                      <a:r>
                        <a:rPr lang="en-US" sz="1600" b="0" dirty="0">
                          <a:solidFill>
                            <a:srgbClr val="002060"/>
                          </a:solidFill>
                          <a:latin typeface="Garamond" panose="02020404030301010803" pitchFamily="18" charset="0"/>
                        </a:rPr>
                        <a:t>Two Public Hearings to discuss and revise the draft maps and to discuss the election sequence.</a:t>
                      </a:r>
                    </a:p>
                  </a:txBody>
                  <a:tcPr/>
                </a:tc>
                <a:extLst>
                  <a:ext uri="{0D108BD9-81ED-4DB2-BD59-A6C34878D82A}">
                    <a16:rowId xmlns:a16="http://schemas.microsoft.com/office/drawing/2014/main" val="75245588"/>
                  </a:ext>
                </a:extLst>
              </a:tr>
              <a:tr h="370840">
                <a:tc>
                  <a:txBody>
                    <a:bodyPr/>
                    <a:lstStyle/>
                    <a:p>
                      <a:pPr algn="ctr"/>
                      <a:r>
                        <a:rPr lang="en-US" sz="1600" b="1" dirty="0">
                          <a:solidFill>
                            <a:srgbClr val="002060"/>
                          </a:solidFill>
                          <a:latin typeface="Garamond" panose="02020404030301010803" pitchFamily="18" charset="0"/>
                        </a:rPr>
                        <a:t>Map Adoption</a:t>
                      </a:r>
                    </a:p>
                    <a:p>
                      <a:pPr algn="ctr"/>
                      <a:r>
                        <a:rPr lang="en-US" sz="1600" b="0" dirty="0">
                          <a:solidFill>
                            <a:srgbClr val="002060"/>
                          </a:solidFill>
                          <a:latin typeface="Garamond" panose="02020404030301010803" pitchFamily="18" charset="0"/>
                        </a:rPr>
                        <a:t>By April 17, 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latin typeface="Garamond" panose="02020404030301010803" pitchFamily="18" charset="0"/>
                        </a:rPr>
                        <a:t>Final map must be posted at least 7 days prior to adoption.</a:t>
                      </a:r>
                    </a:p>
                    <a:p>
                      <a:r>
                        <a:rPr lang="en-US" sz="1600" b="0" dirty="0">
                          <a:solidFill>
                            <a:srgbClr val="002060"/>
                          </a:solidFill>
                          <a:latin typeface="Garamond" panose="02020404030301010803" pitchFamily="18" charset="0"/>
                        </a:rPr>
                        <a:t>Map adopted via ordinance.*</a:t>
                      </a:r>
                    </a:p>
                  </a:txBody>
                  <a:tcPr/>
                </a:tc>
                <a:extLst>
                  <a:ext uri="{0D108BD9-81ED-4DB2-BD59-A6C34878D82A}">
                    <a16:rowId xmlns:a16="http://schemas.microsoft.com/office/drawing/2014/main" val="653339661"/>
                  </a:ext>
                </a:extLst>
              </a:tr>
            </a:tbl>
          </a:graphicData>
        </a:graphic>
      </p:graphicFrame>
    </p:spTree>
    <p:extLst>
      <p:ext uri="{BB962C8B-B14F-4D97-AF65-F5344CB8AC3E}">
        <p14:creationId xmlns:p14="http://schemas.microsoft.com/office/powerpoint/2010/main" val="141610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304800" y="3048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Public Hearing &amp; Discussion</a:t>
            </a:r>
            <a:endParaRPr dirty="0"/>
          </a:p>
        </p:txBody>
      </p:sp>
      <p:sp>
        <p:nvSpPr>
          <p:cNvPr id="259" name="Google Shape;259;p1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19</a:t>
            </a:fld>
            <a:endParaRPr dirty="0"/>
          </a:p>
        </p:txBody>
      </p:sp>
      <p:sp>
        <p:nvSpPr>
          <p:cNvPr id="258" name="Google Shape;258;p14"/>
          <p:cNvSpPr txBox="1">
            <a:spLocks noGrp="1"/>
          </p:cNvSpPr>
          <p:nvPr>
            <p:ph type="body" idx="1"/>
          </p:nvPr>
        </p:nvSpPr>
        <p:spPr>
          <a:xfrm>
            <a:off x="674700" y="1625024"/>
            <a:ext cx="7794600" cy="4699575"/>
          </a:xfrm>
          <a:prstGeom prst="rect">
            <a:avLst/>
          </a:prstGeom>
          <a:noFill/>
          <a:ln>
            <a:noFill/>
          </a:ln>
        </p:spPr>
        <p:txBody>
          <a:bodyPr spcFirstLastPara="1" wrap="square" lIns="91425" tIns="45700" rIns="91425" bIns="45700" anchor="t" anchorCtr="0">
            <a:normAutofit fontScale="92500" lnSpcReduction="10000"/>
          </a:bodyPr>
          <a:lstStyle/>
          <a:p>
            <a:pPr marL="342900" indent="-342900">
              <a:spcBef>
                <a:spcPts val="1000"/>
              </a:spcBef>
            </a:pPr>
            <a:r>
              <a:rPr lang="en-US" sz="2400" b="1" dirty="0">
                <a:solidFill>
                  <a:srgbClr val="C13F3F"/>
                </a:solidFill>
              </a:rPr>
              <a:t>Advisory Commission or City Staff?</a:t>
            </a:r>
          </a:p>
          <a:p>
            <a:pPr marL="342900" indent="-342900">
              <a:spcBef>
                <a:spcPts val="1000"/>
              </a:spcBef>
            </a:pPr>
            <a:r>
              <a:rPr lang="en-US" sz="2400" b="1" dirty="0">
                <a:solidFill>
                  <a:srgbClr val="C13F3F"/>
                </a:solidFill>
              </a:rPr>
              <a:t>What is your neighborhood and what are its boundaries?</a:t>
            </a:r>
            <a:endParaRPr b="1" dirty="0">
              <a:solidFill>
                <a:srgbClr val="C13F3F"/>
              </a:solidFill>
            </a:endParaRPr>
          </a:p>
          <a:p>
            <a:pPr marL="342900" indent="-342900">
              <a:spcBef>
                <a:spcPts val="1000"/>
              </a:spcBef>
            </a:pPr>
            <a:r>
              <a:rPr lang="en-US" sz="2400" b="1" dirty="0">
                <a:solidFill>
                  <a:srgbClr val="C13F3F"/>
                </a:solidFill>
              </a:rPr>
              <a:t>What other notable areas are in the City, and what are their boundaries?</a:t>
            </a:r>
            <a:endParaRPr b="1" dirty="0">
              <a:solidFill>
                <a:srgbClr val="C13F3F"/>
              </a:solidFill>
            </a:endParaRPr>
          </a:p>
          <a:p>
            <a:pPr marL="342900" indent="-342900">
              <a:spcBef>
                <a:spcPts val="1000"/>
              </a:spcBef>
              <a:spcAft>
                <a:spcPts val="1000"/>
              </a:spcAft>
            </a:pPr>
            <a:r>
              <a:rPr lang="en-US" sz="2400" b="1" dirty="0">
                <a:solidFill>
                  <a:srgbClr val="C13F3F"/>
                </a:solidFill>
              </a:rPr>
              <a:t>Any questions about the mapping tools?</a:t>
            </a:r>
          </a:p>
          <a:p>
            <a:pPr marL="0" indent="0">
              <a:buNone/>
            </a:pPr>
            <a:endParaRPr lang="en-US" sz="2400" dirty="0"/>
          </a:p>
          <a:p>
            <a:pPr marL="0" indent="0">
              <a:buNone/>
            </a:pPr>
            <a:r>
              <a:rPr lang="en-US" sz="2400" b="1" u="sng" dirty="0">
                <a:solidFill>
                  <a:srgbClr val="002060"/>
                </a:solidFill>
              </a:rPr>
              <a:t>SECOND PUBLIC HEARING (August 2)</a:t>
            </a:r>
            <a:endParaRPr lang="en-US" sz="2400" b="1" dirty="0">
              <a:solidFill>
                <a:srgbClr val="002060"/>
              </a:solidFill>
            </a:endParaRPr>
          </a:p>
          <a:p>
            <a:pPr marL="0" indent="0">
              <a:buNone/>
            </a:pPr>
            <a:r>
              <a:rPr lang="en-US" sz="2400" b="1" dirty="0">
                <a:solidFill>
                  <a:srgbClr val="002060"/>
                </a:solidFill>
              </a:rPr>
              <a:t>Discussion, then Action:</a:t>
            </a:r>
          </a:p>
          <a:p>
            <a:pPr marL="0" indent="0">
              <a:buNone/>
            </a:pPr>
            <a:r>
              <a:rPr lang="en-US" sz="2400" b="1" dirty="0">
                <a:solidFill>
                  <a:srgbClr val="D92121"/>
                </a:solidFill>
              </a:rPr>
              <a:t>Vote on areas that meet each AB 849 definition: </a:t>
            </a:r>
          </a:p>
          <a:p>
            <a:pPr lvl="2"/>
            <a:r>
              <a:rPr lang="en-US" sz="1800" dirty="0"/>
              <a:t>“neighborhoods” </a:t>
            </a:r>
          </a:p>
          <a:p>
            <a:pPr lvl="2"/>
            <a:r>
              <a:rPr lang="en-US" sz="1800" dirty="0"/>
              <a:t>“communities of interest . . . that should be included within a single district for purposes of its effective and fair representation.”</a:t>
            </a:r>
          </a:p>
          <a:p>
            <a:pPr marL="0" lvl="0" indent="0" algn="l" rtl="0">
              <a:spcBef>
                <a:spcPts val="1000"/>
              </a:spcBef>
              <a:spcAft>
                <a:spcPts val="1000"/>
              </a:spcAft>
              <a:buNone/>
            </a:pPr>
            <a:endParaRPr lang="en-US" sz="2400" b="1" dirty="0">
              <a:solidFill>
                <a:srgbClr val="C13F3F"/>
              </a:solidFill>
            </a:endParaRPr>
          </a:p>
        </p:txBody>
      </p:sp>
      <p:cxnSp>
        <p:nvCxnSpPr>
          <p:cNvPr id="260" name="Google Shape;260;p14"/>
          <p:cNvCxnSpPr/>
          <p:nvPr/>
        </p:nvCxnSpPr>
        <p:spPr>
          <a:xfrm>
            <a:off x="3057000" y="12954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61" name="Google Shape;261;p14"/>
          <p:cNvSpPr txBox="1">
            <a:spLocks noGrp="1"/>
          </p:cNvSpPr>
          <p:nvPr>
            <p:ph type="dt" idx="10"/>
          </p:nvPr>
        </p:nvSpPr>
        <p:spPr>
          <a:xfrm>
            <a:off x="7010400" y="6360318"/>
            <a:ext cx="1590136" cy="4976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341400" y="2444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Public Hearing 1 of 4</a:t>
            </a:r>
            <a:endParaRPr dirty="0"/>
          </a:p>
        </p:txBody>
      </p:sp>
      <p:sp>
        <p:nvSpPr>
          <p:cNvPr id="128" name="Google Shape;128;p2"/>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2</a:t>
            </a:fld>
            <a:endParaRPr dirty="0"/>
          </a:p>
        </p:txBody>
      </p:sp>
      <p:cxnSp>
        <p:nvCxnSpPr>
          <p:cNvPr id="131" name="Google Shape;131;p2"/>
          <p:cNvCxnSpPr/>
          <p:nvPr/>
        </p:nvCxnSpPr>
        <p:spPr>
          <a:xfrm>
            <a:off x="3043500" y="123092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32" name="Google Shape;132;p2"/>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graphicFrame>
        <p:nvGraphicFramePr>
          <p:cNvPr id="9" name="Content Placeholder 8">
            <a:extLst>
              <a:ext uri="{FF2B5EF4-FFF2-40B4-BE49-F238E27FC236}">
                <a16:creationId xmlns:a16="http://schemas.microsoft.com/office/drawing/2014/main" id="{B9F0BD4C-ED44-432A-B9E3-CC893CA11FCE}"/>
              </a:ext>
            </a:extLst>
          </p:cNvPr>
          <p:cNvGraphicFramePr>
            <a:graphicFrameLocks/>
          </p:cNvGraphicFramePr>
          <p:nvPr>
            <p:extLst>
              <p:ext uri="{D42A27DB-BD31-4B8C-83A1-F6EECF244321}">
                <p14:modId xmlns:p14="http://schemas.microsoft.com/office/powerpoint/2010/main" val="966456773"/>
              </p:ext>
            </p:extLst>
          </p:nvPr>
        </p:nvGraphicFramePr>
        <p:xfrm>
          <a:off x="495300" y="1441266"/>
          <a:ext cx="8105100" cy="4435550"/>
        </p:xfrm>
        <a:graphic>
          <a:graphicData uri="http://schemas.openxmlformats.org/drawingml/2006/table">
            <a:tbl>
              <a:tblPr firstRow="1" bandRow="1">
                <a:tableStyleId>{5C22544A-7EE6-4342-B048-85BDC9FD1C3A}</a:tableStyleId>
              </a:tblPr>
              <a:tblGrid>
                <a:gridCol w="8105100">
                  <a:extLst>
                    <a:ext uri="{9D8B030D-6E8A-4147-A177-3AD203B41FA5}">
                      <a16:colId xmlns:a16="http://schemas.microsoft.com/office/drawing/2014/main" val="2058158948"/>
                    </a:ext>
                  </a:extLst>
                </a:gridCol>
              </a:tblGrid>
              <a:tr h="633650">
                <a:tc>
                  <a:txBody>
                    <a:bodyPr/>
                    <a:lstStyle/>
                    <a:p>
                      <a:pPr algn="ctr"/>
                      <a:r>
                        <a:rPr lang="en-US" sz="3200" dirty="0">
                          <a:solidFill>
                            <a:srgbClr val="C00000"/>
                          </a:solidFill>
                          <a:latin typeface="Garamond" panose="02020404030301010803" pitchFamily="18" charset="0"/>
                        </a:rPr>
                        <a:t>TONIGHT</a:t>
                      </a:r>
                    </a:p>
                  </a:txBody>
                  <a:tcPr/>
                </a:tc>
                <a:extLst>
                  <a:ext uri="{0D108BD9-81ED-4DB2-BD59-A6C34878D82A}">
                    <a16:rowId xmlns:a16="http://schemas.microsoft.com/office/drawing/2014/main" val="3213256639"/>
                  </a:ext>
                </a:extLst>
              </a:tr>
              <a:tr h="633650">
                <a:tc>
                  <a:txBody>
                    <a:bodyPr/>
                    <a:lstStyle/>
                    <a:p>
                      <a:pPr algn="ctr"/>
                      <a:r>
                        <a:rPr lang="en-US" sz="3200" b="1" dirty="0">
                          <a:solidFill>
                            <a:srgbClr val="002060"/>
                          </a:solidFill>
                          <a:latin typeface="Garamond" panose="02020404030301010803" pitchFamily="18" charset="0"/>
                        </a:rPr>
                        <a:t>Redistricting Process</a:t>
                      </a:r>
                      <a:endParaRPr lang="en-US" sz="3200" b="0" dirty="0">
                        <a:solidFill>
                          <a:srgbClr val="002060"/>
                        </a:solidFill>
                        <a:latin typeface="Garamond" panose="02020404030301010803" pitchFamily="18" charset="0"/>
                      </a:endParaRPr>
                    </a:p>
                  </a:txBody>
                  <a:tcPr/>
                </a:tc>
                <a:extLst>
                  <a:ext uri="{0D108BD9-81ED-4DB2-BD59-A6C34878D82A}">
                    <a16:rowId xmlns:a16="http://schemas.microsoft.com/office/drawing/2014/main" val="1672609799"/>
                  </a:ext>
                </a:extLst>
              </a:tr>
              <a:tr h="633650">
                <a:tc>
                  <a:txBody>
                    <a:bodyPr/>
                    <a:lstStyle/>
                    <a:p>
                      <a:pPr algn="ctr"/>
                      <a:r>
                        <a:rPr lang="en-US" sz="3200" b="1" dirty="0">
                          <a:solidFill>
                            <a:srgbClr val="002060"/>
                          </a:solidFill>
                          <a:latin typeface="Garamond" panose="02020404030301010803" pitchFamily="18" charset="0"/>
                        </a:rPr>
                        <a:t>Rules and Goals</a:t>
                      </a:r>
                      <a:endParaRPr lang="en-US" sz="3200" b="0" dirty="0">
                        <a:solidFill>
                          <a:srgbClr val="002060"/>
                        </a:solidFill>
                        <a:latin typeface="Garamond" panose="02020404030301010803" pitchFamily="18" charset="0"/>
                      </a:endParaRPr>
                    </a:p>
                  </a:txBody>
                  <a:tcPr/>
                </a:tc>
                <a:extLst>
                  <a:ext uri="{0D108BD9-81ED-4DB2-BD59-A6C34878D82A}">
                    <a16:rowId xmlns:a16="http://schemas.microsoft.com/office/drawing/2014/main" val="1292458942"/>
                  </a:ext>
                </a:extLst>
              </a:tr>
              <a:tr h="633650">
                <a:tc>
                  <a:txBody>
                    <a:bodyPr/>
                    <a:lstStyle/>
                    <a:p>
                      <a:pPr algn="ctr"/>
                      <a:r>
                        <a:rPr lang="en-US" sz="3200" b="1" dirty="0">
                          <a:solidFill>
                            <a:srgbClr val="002060"/>
                          </a:solidFill>
                          <a:latin typeface="Garamond" panose="02020404030301010803" pitchFamily="18" charset="0"/>
                        </a:rPr>
                        <a:t>Neighborhoods/Communities of Interest</a:t>
                      </a:r>
                      <a:endParaRPr lang="en-US" sz="3200" b="0" dirty="0">
                        <a:solidFill>
                          <a:srgbClr val="002060"/>
                        </a:solidFill>
                        <a:latin typeface="Garamond" panose="02020404030301010803" pitchFamily="18" charset="0"/>
                      </a:endParaRPr>
                    </a:p>
                  </a:txBody>
                  <a:tcPr/>
                </a:tc>
                <a:extLst>
                  <a:ext uri="{0D108BD9-81ED-4DB2-BD59-A6C34878D82A}">
                    <a16:rowId xmlns:a16="http://schemas.microsoft.com/office/drawing/2014/main" val="124987677"/>
                  </a:ext>
                </a:extLst>
              </a:tr>
              <a:tr h="633650">
                <a:tc>
                  <a:txBody>
                    <a:bodyPr/>
                    <a:lstStyle/>
                    <a:p>
                      <a:pPr algn="ctr"/>
                      <a:r>
                        <a:rPr lang="en-US" sz="3200" b="1" i="0" dirty="0">
                          <a:solidFill>
                            <a:srgbClr val="002060"/>
                          </a:solidFill>
                          <a:latin typeface="Garamond" panose="02020404030301010803" pitchFamily="18" charset="0"/>
                        </a:rPr>
                        <a:t>Mapping Tools</a:t>
                      </a:r>
                      <a:endParaRPr lang="en-US" sz="3200" b="0" i="0" dirty="0">
                        <a:solidFill>
                          <a:srgbClr val="002060"/>
                        </a:solidFill>
                        <a:latin typeface="Garamond" panose="02020404030301010803" pitchFamily="18" charset="0"/>
                      </a:endParaRPr>
                    </a:p>
                  </a:txBody>
                  <a:tcPr/>
                </a:tc>
                <a:extLst>
                  <a:ext uri="{0D108BD9-81ED-4DB2-BD59-A6C34878D82A}">
                    <a16:rowId xmlns:a16="http://schemas.microsoft.com/office/drawing/2014/main" val="1267378917"/>
                  </a:ext>
                </a:extLst>
              </a:tr>
              <a:tr h="633650">
                <a:tc>
                  <a:txBody>
                    <a:bodyPr/>
                    <a:lstStyle/>
                    <a:p>
                      <a:pPr algn="ctr"/>
                      <a:r>
                        <a:rPr lang="en-US" sz="3200" b="1" dirty="0">
                          <a:solidFill>
                            <a:srgbClr val="002060"/>
                          </a:solidFill>
                          <a:latin typeface="Garamond" panose="02020404030301010803" pitchFamily="18" charset="0"/>
                        </a:rPr>
                        <a:t>Advisory Commission?</a:t>
                      </a:r>
                      <a:endParaRPr lang="en-US" sz="3200" b="0" i="1" dirty="0">
                        <a:solidFill>
                          <a:srgbClr val="002060"/>
                        </a:solidFill>
                        <a:latin typeface="Garamond" panose="02020404030301010803" pitchFamily="18" charset="0"/>
                      </a:endParaRPr>
                    </a:p>
                  </a:txBody>
                  <a:tcPr/>
                </a:tc>
                <a:extLst>
                  <a:ext uri="{0D108BD9-81ED-4DB2-BD59-A6C34878D82A}">
                    <a16:rowId xmlns:a16="http://schemas.microsoft.com/office/drawing/2014/main" val="75245588"/>
                  </a:ext>
                </a:extLst>
              </a:tr>
              <a:tr h="633650">
                <a:tc>
                  <a:txBody>
                    <a:bodyPr/>
                    <a:lstStyle/>
                    <a:p>
                      <a:pPr algn="ctr"/>
                      <a:r>
                        <a:rPr lang="en-US" sz="3200" b="1" dirty="0">
                          <a:solidFill>
                            <a:srgbClr val="002060"/>
                          </a:solidFill>
                          <a:latin typeface="Garamond" panose="02020404030301010803" pitchFamily="18" charset="0"/>
                        </a:rPr>
                        <a:t>Council Direction</a:t>
                      </a:r>
                      <a:endParaRPr lang="en-US" sz="3200" b="0" dirty="0">
                        <a:solidFill>
                          <a:srgbClr val="002060"/>
                        </a:solidFill>
                        <a:latin typeface="Garamond" panose="02020404030301010803" pitchFamily="18" charset="0"/>
                      </a:endParaRPr>
                    </a:p>
                  </a:txBody>
                  <a:tcPr/>
                </a:tc>
                <a:extLst>
                  <a:ext uri="{0D108BD9-81ED-4DB2-BD59-A6C34878D82A}">
                    <a16:rowId xmlns:a16="http://schemas.microsoft.com/office/drawing/2014/main" val="65333966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341400" y="2444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Redistricting Process</a:t>
            </a:r>
            <a:endParaRPr dirty="0"/>
          </a:p>
        </p:txBody>
      </p:sp>
      <p:sp>
        <p:nvSpPr>
          <p:cNvPr id="128" name="Google Shape;128;p2"/>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3</a:t>
            </a:fld>
            <a:endParaRPr dirty="0"/>
          </a:p>
        </p:txBody>
      </p:sp>
      <p:sp>
        <p:nvSpPr>
          <p:cNvPr id="130" name="Google Shape;130;p2"/>
          <p:cNvSpPr txBox="1"/>
          <p:nvPr/>
        </p:nvSpPr>
        <p:spPr>
          <a:xfrm>
            <a:off x="1905000" y="6443246"/>
            <a:ext cx="5334000" cy="276999"/>
          </a:xfrm>
          <a:prstGeom prst="rect">
            <a:avLst/>
          </a:prstGeom>
          <a:solidFill>
            <a:srgbClr val="EEF2F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u="none" strike="noStrike" cap="none" dirty="0">
                <a:solidFill>
                  <a:srgbClr val="002060"/>
                </a:solidFill>
                <a:latin typeface="Cambria"/>
                <a:ea typeface="Cambria"/>
                <a:cs typeface="Cambria"/>
                <a:sym typeface="Cambria"/>
              </a:rPr>
              <a:t>*SB 594 would explicitly confirm that the county can adopt maps by resolution.</a:t>
            </a:r>
            <a:endParaRPr sz="1100" b="0" u="none" strike="noStrike" cap="none" dirty="0">
              <a:solidFill>
                <a:srgbClr val="002060"/>
              </a:solidFill>
              <a:latin typeface="Garamond"/>
              <a:ea typeface="Garamond"/>
              <a:cs typeface="Garamond"/>
              <a:sym typeface="Garamond"/>
            </a:endParaRPr>
          </a:p>
        </p:txBody>
      </p:sp>
      <p:cxnSp>
        <p:nvCxnSpPr>
          <p:cNvPr id="131" name="Google Shape;131;p2"/>
          <p:cNvCxnSpPr/>
          <p:nvPr/>
        </p:nvCxnSpPr>
        <p:spPr>
          <a:xfrm>
            <a:off x="3043500" y="123092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32" name="Google Shape;132;p2"/>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graphicFrame>
        <p:nvGraphicFramePr>
          <p:cNvPr id="9" name="Content Placeholder 8">
            <a:extLst>
              <a:ext uri="{FF2B5EF4-FFF2-40B4-BE49-F238E27FC236}">
                <a16:creationId xmlns:a16="http://schemas.microsoft.com/office/drawing/2014/main" id="{B9F0BD4C-ED44-432A-B9E3-CC893CA11FCE}"/>
              </a:ext>
            </a:extLst>
          </p:cNvPr>
          <p:cNvGraphicFramePr>
            <a:graphicFrameLocks/>
          </p:cNvGraphicFramePr>
          <p:nvPr/>
        </p:nvGraphicFramePr>
        <p:xfrm>
          <a:off x="495300" y="1913876"/>
          <a:ext cx="8054722" cy="3845560"/>
        </p:xfrm>
        <a:graphic>
          <a:graphicData uri="http://schemas.openxmlformats.org/drawingml/2006/table">
            <a:tbl>
              <a:tblPr firstRow="1" bandRow="1">
                <a:tableStyleId>{5C22544A-7EE6-4342-B048-85BDC9FD1C3A}</a:tableStyleId>
              </a:tblPr>
              <a:tblGrid>
                <a:gridCol w="2424430">
                  <a:extLst>
                    <a:ext uri="{9D8B030D-6E8A-4147-A177-3AD203B41FA5}">
                      <a16:colId xmlns:a16="http://schemas.microsoft.com/office/drawing/2014/main" val="2058158948"/>
                    </a:ext>
                  </a:extLst>
                </a:gridCol>
                <a:gridCol w="5630292">
                  <a:extLst>
                    <a:ext uri="{9D8B030D-6E8A-4147-A177-3AD203B41FA5}">
                      <a16:colId xmlns:a16="http://schemas.microsoft.com/office/drawing/2014/main" val="4117527635"/>
                    </a:ext>
                  </a:extLst>
                </a:gridCol>
              </a:tblGrid>
              <a:tr h="370840">
                <a:tc>
                  <a:txBody>
                    <a:bodyPr/>
                    <a:lstStyle/>
                    <a:p>
                      <a:r>
                        <a:rPr lang="en-US" dirty="0">
                          <a:solidFill>
                            <a:srgbClr val="002060"/>
                          </a:solidFill>
                          <a:latin typeface="Garamond" panose="02020404030301010803" pitchFamily="18" charset="0"/>
                        </a:rPr>
                        <a:t>Step</a:t>
                      </a:r>
                    </a:p>
                  </a:txBody>
                  <a:tcPr/>
                </a:tc>
                <a:tc>
                  <a:txBody>
                    <a:bodyPr/>
                    <a:lstStyle/>
                    <a:p>
                      <a:r>
                        <a:rPr lang="en-US" dirty="0">
                          <a:solidFill>
                            <a:srgbClr val="002060"/>
                          </a:solidFill>
                          <a:latin typeface="Garamond" panose="02020404030301010803" pitchFamily="18" charset="0"/>
                        </a:rPr>
                        <a:t>Description</a:t>
                      </a:r>
                    </a:p>
                  </a:txBody>
                  <a:tcPr/>
                </a:tc>
                <a:extLst>
                  <a:ext uri="{0D108BD9-81ED-4DB2-BD59-A6C34878D82A}">
                    <a16:rowId xmlns:a16="http://schemas.microsoft.com/office/drawing/2014/main" val="3213256639"/>
                  </a:ext>
                </a:extLst>
              </a:tr>
              <a:tr h="370840">
                <a:tc>
                  <a:txBody>
                    <a:bodyPr/>
                    <a:lstStyle/>
                    <a:p>
                      <a:pPr algn="ctr"/>
                      <a:r>
                        <a:rPr lang="en-US" sz="1600" b="1" dirty="0">
                          <a:solidFill>
                            <a:srgbClr val="002060"/>
                          </a:solidFill>
                          <a:latin typeface="Garamond" panose="02020404030301010803" pitchFamily="18" charset="0"/>
                        </a:rPr>
                        <a:t>Two Initial Hearings</a:t>
                      </a:r>
                    </a:p>
                    <a:p>
                      <a:pPr algn="ctr"/>
                      <a:r>
                        <a:rPr lang="en-US" sz="1600" b="0" dirty="0">
                          <a:solidFill>
                            <a:srgbClr val="002060"/>
                          </a:solidFill>
                          <a:latin typeface="Garamond" panose="02020404030301010803" pitchFamily="18" charset="0"/>
                        </a:rPr>
                        <a:t>June 21 &amp; August 2</a:t>
                      </a:r>
                    </a:p>
                  </a:txBody>
                  <a:tcPr/>
                </a:tc>
                <a:tc>
                  <a:txBody>
                    <a:bodyPr/>
                    <a:lstStyle/>
                    <a:p>
                      <a:r>
                        <a:rPr lang="en-US" sz="1600" b="0" dirty="0">
                          <a:solidFill>
                            <a:srgbClr val="002060"/>
                          </a:solidFill>
                          <a:latin typeface="Garamond" panose="02020404030301010803" pitchFamily="18" charset="0"/>
                        </a:rPr>
                        <a:t>Held prior to release of draft maps.</a:t>
                      </a:r>
                    </a:p>
                    <a:p>
                      <a:r>
                        <a:rPr lang="en-US" sz="1600" b="0" dirty="0">
                          <a:solidFill>
                            <a:srgbClr val="002060"/>
                          </a:solidFill>
                          <a:latin typeface="Garamond" panose="02020404030301010803" pitchFamily="18" charset="0"/>
                        </a:rPr>
                        <a:t>Education and to solicit input on the communities in the Districts.</a:t>
                      </a:r>
                    </a:p>
                  </a:txBody>
                  <a:tcPr/>
                </a:tc>
                <a:extLst>
                  <a:ext uri="{0D108BD9-81ED-4DB2-BD59-A6C34878D82A}">
                    <a16:rowId xmlns:a16="http://schemas.microsoft.com/office/drawing/2014/main" val="1672609799"/>
                  </a:ext>
                </a:extLst>
              </a:tr>
              <a:tr h="370840">
                <a:tc>
                  <a:txBody>
                    <a:bodyPr/>
                    <a:lstStyle/>
                    <a:p>
                      <a:pPr algn="ctr"/>
                      <a:r>
                        <a:rPr lang="en-US" sz="1600" b="1" dirty="0">
                          <a:solidFill>
                            <a:srgbClr val="002060"/>
                          </a:solidFill>
                          <a:latin typeface="Garamond" panose="02020404030301010803" pitchFamily="18" charset="0"/>
                        </a:rPr>
                        <a:t>Census Data Release</a:t>
                      </a:r>
                    </a:p>
                    <a:p>
                      <a:pPr algn="ctr"/>
                      <a:r>
                        <a:rPr lang="en-US" sz="1600" b="0" dirty="0">
                          <a:solidFill>
                            <a:srgbClr val="002060"/>
                          </a:solidFill>
                          <a:latin typeface="Garamond" panose="02020404030301010803" pitchFamily="18" charset="0"/>
                        </a:rPr>
                        <a:t>Mid/Late August</a:t>
                      </a:r>
                    </a:p>
                  </a:txBody>
                  <a:tcPr/>
                </a:tc>
                <a:tc>
                  <a:txBody>
                    <a:bodyPr/>
                    <a:lstStyle/>
                    <a:p>
                      <a:r>
                        <a:rPr lang="en-US" sz="1600" b="0" dirty="0">
                          <a:solidFill>
                            <a:srgbClr val="002060"/>
                          </a:solidFill>
                          <a:latin typeface="Garamond" panose="02020404030301010803" pitchFamily="18" charset="0"/>
                        </a:rPr>
                        <a:t>Census Bureau releases official 2020 Census population data.</a:t>
                      </a:r>
                    </a:p>
                  </a:txBody>
                  <a:tcPr/>
                </a:tc>
                <a:extLst>
                  <a:ext uri="{0D108BD9-81ED-4DB2-BD59-A6C34878D82A}">
                    <a16:rowId xmlns:a16="http://schemas.microsoft.com/office/drawing/2014/main" val="1292458942"/>
                  </a:ext>
                </a:extLst>
              </a:tr>
              <a:tr h="370840">
                <a:tc>
                  <a:txBody>
                    <a:bodyPr/>
                    <a:lstStyle/>
                    <a:p>
                      <a:pPr algn="ctr"/>
                      <a:r>
                        <a:rPr lang="en-US" sz="1600" b="1" dirty="0">
                          <a:solidFill>
                            <a:srgbClr val="002060"/>
                          </a:solidFill>
                          <a:latin typeface="Garamond" panose="02020404030301010803" pitchFamily="18" charset="0"/>
                        </a:rPr>
                        <a:t>California Data Release</a:t>
                      </a:r>
                    </a:p>
                    <a:p>
                      <a:pPr algn="ctr"/>
                      <a:r>
                        <a:rPr lang="en-US" sz="1600" b="0" dirty="0">
                          <a:solidFill>
                            <a:srgbClr val="002060"/>
                          </a:solidFill>
                          <a:latin typeface="Garamond" panose="02020404030301010803" pitchFamily="18" charset="0"/>
                        </a:rPr>
                        <a:t>Early October 2021</a:t>
                      </a:r>
                    </a:p>
                  </a:txBody>
                  <a:tcPr/>
                </a:tc>
                <a:tc>
                  <a:txBody>
                    <a:bodyPr/>
                    <a:lstStyle/>
                    <a:p>
                      <a:r>
                        <a:rPr lang="en-US" sz="1600" b="0" dirty="0">
                          <a:solidFill>
                            <a:srgbClr val="002060"/>
                          </a:solidFill>
                          <a:latin typeface="Garamond" panose="02020404030301010803" pitchFamily="18" charset="0"/>
                        </a:rPr>
                        <a:t>California Statewide Database releases California’s official ‘prisoner-adjusted’ 2020 redistricting data.</a:t>
                      </a:r>
                    </a:p>
                  </a:txBody>
                  <a:tcPr/>
                </a:tc>
                <a:extLst>
                  <a:ext uri="{0D108BD9-81ED-4DB2-BD59-A6C34878D82A}">
                    <a16:rowId xmlns:a16="http://schemas.microsoft.com/office/drawing/2014/main" val="124987677"/>
                  </a:ext>
                </a:extLst>
              </a:tr>
              <a:tr h="370840">
                <a:tc>
                  <a:txBody>
                    <a:bodyPr/>
                    <a:lstStyle/>
                    <a:p>
                      <a:pPr algn="ctr"/>
                      <a:r>
                        <a:rPr lang="en-US" sz="1600" b="1" i="0" dirty="0">
                          <a:solidFill>
                            <a:srgbClr val="002060"/>
                          </a:solidFill>
                          <a:latin typeface="Garamond" panose="02020404030301010803" pitchFamily="18" charset="0"/>
                        </a:rPr>
                        <a:t>Public Workshops</a:t>
                      </a:r>
                    </a:p>
                    <a:p>
                      <a:pPr algn="ctr"/>
                      <a:r>
                        <a:rPr lang="en-US" sz="1600" b="0" i="0" dirty="0">
                          <a:solidFill>
                            <a:srgbClr val="002060"/>
                          </a:solidFill>
                          <a:latin typeface="Garamond" panose="02020404030301010803" pitchFamily="18" charset="0"/>
                        </a:rPr>
                        <a:t>January 22</a:t>
                      </a:r>
                    </a:p>
                  </a:txBody>
                  <a:tcPr/>
                </a:tc>
                <a:tc>
                  <a:txBody>
                    <a:bodyPr/>
                    <a:lstStyle/>
                    <a:p>
                      <a:r>
                        <a:rPr lang="en-US" sz="1600" b="0" dirty="0">
                          <a:solidFill>
                            <a:srgbClr val="002060"/>
                          </a:solidFill>
                          <a:latin typeface="Garamond" panose="02020404030301010803" pitchFamily="18" charset="0"/>
                        </a:rPr>
                        <a:t>Two separate mapping tools workshops – morning and afternoon.</a:t>
                      </a:r>
                    </a:p>
                    <a:p>
                      <a:r>
                        <a:rPr lang="en-US" sz="1600" b="0" dirty="0">
                          <a:solidFill>
                            <a:srgbClr val="002060"/>
                          </a:solidFill>
                          <a:latin typeface="Garamond" panose="02020404030301010803" pitchFamily="18" charset="0"/>
                        </a:rPr>
                        <a:t>(Additional workshops, based on demand.)</a:t>
                      </a:r>
                    </a:p>
                  </a:txBody>
                  <a:tcPr/>
                </a:tc>
                <a:extLst>
                  <a:ext uri="{0D108BD9-81ED-4DB2-BD59-A6C34878D82A}">
                    <a16:rowId xmlns:a16="http://schemas.microsoft.com/office/drawing/2014/main" val="1267378917"/>
                  </a:ext>
                </a:extLst>
              </a:tr>
              <a:tr h="370840">
                <a:tc>
                  <a:txBody>
                    <a:bodyPr/>
                    <a:lstStyle/>
                    <a:p>
                      <a:pPr algn="ctr"/>
                      <a:r>
                        <a:rPr lang="en-US" sz="1600" b="1" dirty="0">
                          <a:solidFill>
                            <a:srgbClr val="002060"/>
                          </a:solidFill>
                          <a:latin typeface="Garamond" panose="02020404030301010803" pitchFamily="18" charset="0"/>
                        </a:rPr>
                        <a:t>Two Draft Map Hearings</a:t>
                      </a:r>
                    </a:p>
                    <a:p>
                      <a:pPr algn="ctr"/>
                      <a:r>
                        <a:rPr lang="en-US" sz="1600" b="0" dirty="0">
                          <a:solidFill>
                            <a:srgbClr val="002060"/>
                          </a:solidFill>
                          <a:latin typeface="Garamond" panose="02020404030301010803" pitchFamily="18" charset="0"/>
                        </a:rPr>
                        <a:t>February 7 &amp; March 7</a:t>
                      </a:r>
                      <a:endParaRPr lang="en-US" sz="1600" b="0" i="1" dirty="0">
                        <a:solidFill>
                          <a:srgbClr val="002060"/>
                        </a:solidFill>
                        <a:latin typeface="Garamond" panose="02020404030301010803" pitchFamily="18" charset="0"/>
                      </a:endParaRPr>
                    </a:p>
                  </a:txBody>
                  <a:tcPr/>
                </a:tc>
                <a:tc>
                  <a:txBody>
                    <a:bodyPr/>
                    <a:lstStyle/>
                    <a:p>
                      <a:r>
                        <a:rPr lang="en-US" sz="1600" b="0" dirty="0">
                          <a:solidFill>
                            <a:srgbClr val="002060"/>
                          </a:solidFill>
                          <a:latin typeface="Garamond" panose="02020404030301010803" pitchFamily="18" charset="0"/>
                        </a:rPr>
                        <a:t>Two Public Hearings to discuss and revise the draft maps and to discuss the election sequence.</a:t>
                      </a:r>
                    </a:p>
                  </a:txBody>
                  <a:tcPr/>
                </a:tc>
                <a:extLst>
                  <a:ext uri="{0D108BD9-81ED-4DB2-BD59-A6C34878D82A}">
                    <a16:rowId xmlns:a16="http://schemas.microsoft.com/office/drawing/2014/main" val="75245588"/>
                  </a:ext>
                </a:extLst>
              </a:tr>
              <a:tr h="370840">
                <a:tc>
                  <a:txBody>
                    <a:bodyPr/>
                    <a:lstStyle/>
                    <a:p>
                      <a:pPr algn="ctr"/>
                      <a:r>
                        <a:rPr lang="en-US" sz="1600" b="1" dirty="0">
                          <a:solidFill>
                            <a:srgbClr val="002060"/>
                          </a:solidFill>
                          <a:latin typeface="Garamond" panose="02020404030301010803" pitchFamily="18" charset="0"/>
                        </a:rPr>
                        <a:t>Map Adoption</a:t>
                      </a:r>
                    </a:p>
                    <a:p>
                      <a:pPr algn="ctr"/>
                      <a:r>
                        <a:rPr lang="en-US" sz="1600" b="0" dirty="0">
                          <a:solidFill>
                            <a:srgbClr val="002060"/>
                          </a:solidFill>
                          <a:latin typeface="Garamond" panose="02020404030301010803" pitchFamily="18" charset="0"/>
                        </a:rPr>
                        <a:t>By April 17, 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latin typeface="Garamond" panose="02020404030301010803" pitchFamily="18" charset="0"/>
                        </a:rPr>
                        <a:t>Final map must be posted at least 7 days prior to adoption.</a:t>
                      </a:r>
                    </a:p>
                    <a:p>
                      <a:r>
                        <a:rPr lang="en-US" sz="1600" b="0" dirty="0">
                          <a:solidFill>
                            <a:srgbClr val="002060"/>
                          </a:solidFill>
                          <a:latin typeface="Garamond" panose="02020404030301010803" pitchFamily="18" charset="0"/>
                        </a:rPr>
                        <a:t>Map adopted via ordinance.*</a:t>
                      </a:r>
                    </a:p>
                  </a:txBody>
                  <a:tcPr/>
                </a:tc>
                <a:extLst>
                  <a:ext uri="{0D108BD9-81ED-4DB2-BD59-A6C34878D82A}">
                    <a16:rowId xmlns:a16="http://schemas.microsoft.com/office/drawing/2014/main" val="653339661"/>
                  </a:ext>
                </a:extLst>
              </a:tr>
            </a:tbl>
          </a:graphicData>
        </a:graphic>
      </p:graphicFrame>
    </p:spTree>
    <p:extLst>
      <p:ext uri="{BB962C8B-B14F-4D97-AF65-F5344CB8AC3E}">
        <p14:creationId xmlns:p14="http://schemas.microsoft.com/office/powerpoint/2010/main" val="302199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body" idx="4294967295"/>
          </p:nvPr>
        </p:nvSpPr>
        <p:spPr>
          <a:xfrm>
            <a:off x="111576" y="2013046"/>
            <a:ext cx="2590800" cy="1413000"/>
          </a:xfrm>
          <a:prstGeom prst="rect">
            <a:avLst/>
          </a:prstGeom>
          <a:noFill/>
          <a:ln w="9525" cap="flat" cmpd="sng">
            <a:solidFill>
              <a:srgbClr val="C13F3F"/>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None/>
            </a:pPr>
            <a:r>
              <a:rPr lang="en-US" sz="6400" b="1" dirty="0">
                <a:solidFill>
                  <a:srgbClr val="002060"/>
                </a:solidFill>
              </a:rPr>
              <a:t>Equal Population</a:t>
            </a:r>
            <a:endParaRPr sz="6400" dirty="0">
              <a:solidFill>
                <a:srgbClr val="002060"/>
              </a:solidFill>
            </a:endParaRPr>
          </a:p>
          <a:p>
            <a:pPr marL="0" lvl="0" indent="0" algn="l" rtl="0">
              <a:spcBef>
                <a:spcPts val="700"/>
              </a:spcBef>
              <a:spcAft>
                <a:spcPts val="0"/>
              </a:spcAft>
              <a:buNone/>
            </a:pPr>
            <a:r>
              <a:rPr lang="en-US" sz="6400" b="1" dirty="0">
                <a:solidFill>
                  <a:srgbClr val="002060"/>
                </a:solidFill>
              </a:rPr>
              <a:t>Federal</a:t>
            </a:r>
            <a:r>
              <a:rPr lang="en-US" sz="6400" dirty="0">
                <a:solidFill>
                  <a:srgbClr val="002060"/>
                </a:solidFill>
              </a:rPr>
              <a:t> </a:t>
            </a:r>
            <a:r>
              <a:rPr lang="en-US" sz="6400" b="1" dirty="0">
                <a:solidFill>
                  <a:srgbClr val="002060"/>
                </a:solidFill>
              </a:rPr>
              <a:t>Voting Rights Act</a:t>
            </a:r>
            <a:endParaRPr sz="6400" dirty="0">
              <a:solidFill>
                <a:srgbClr val="002060"/>
              </a:solidFill>
            </a:endParaRPr>
          </a:p>
          <a:p>
            <a:pPr marL="0" lvl="0" indent="0" algn="l" rtl="0">
              <a:spcBef>
                <a:spcPts val="700"/>
              </a:spcBef>
              <a:spcAft>
                <a:spcPts val="0"/>
              </a:spcAft>
              <a:buNone/>
            </a:pPr>
            <a:r>
              <a:rPr lang="en-US" sz="6400" b="1" dirty="0">
                <a:solidFill>
                  <a:srgbClr val="002060"/>
                </a:solidFill>
              </a:rPr>
              <a:t>No Racial Gerrymandering</a:t>
            </a:r>
            <a:endParaRPr sz="6400" dirty="0">
              <a:solidFill>
                <a:srgbClr val="002060"/>
              </a:solidFill>
            </a:endParaRPr>
          </a:p>
          <a:p>
            <a:pPr marL="640080" lvl="1" indent="-175641" algn="l" rtl="0">
              <a:spcBef>
                <a:spcPts val="550"/>
              </a:spcBef>
              <a:spcAft>
                <a:spcPts val="0"/>
              </a:spcAft>
              <a:buSzPct val="70000"/>
              <a:buNone/>
            </a:pPr>
            <a:endParaRPr sz="2400" dirty="0"/>
          </a:p>
        </p:txBody>
      </p:sp>
      <p:sp>
        <p:nvSpPr>
          <p:cNvPr id="139" name="Google Shape;139;p3"/>
          <p:cNvSpPr txBox="1">
            <a:spLocks noGrp="1"/>
          </p:cNvSpPr>
          <p:nvPr>
            <p:ph type="body" idx="4294967295"/>
          </p:nvPr>
        </p:nvSpPr>
        <p:spPr>
          <a:xfrm>
            <a:off x="6025200" y="1983575"/>
            <a:ext cx="3007200" cy="3892800"/>
          </a:xfrm>
          <a:prstGeom prst="rect">
            <a:avLst/>
          </a:prstGeom>
          <a:noFill/>
          <a:ln w="9525" cap="flat" cmpd="sng">
            <a:solidFill>
              <a:srgbClr val="AFC9C3"/>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sz="1600" b="1" dirty="0">
                <a:solidFill>
                  <a:srgbClr val="002060"/>
                </a:solidFill>
              </a:rPr>
              <a:t>Minimize voters shifted to different election years</a:t>
            </a:r>
            <a:endParaRPr sz="1600" dirty="0">
              <a:solidFill>
                <a:srgbClr val="002060"/>
              </a:solidFill>
            </a:endParaRPr>
          </a:p>
          <a:p>
            <a:pPr marL="0" lvl="0" indent="0" algn="l" rtl="0">
              <a:spcBef>
                <a:spcPts val="700"/>
              </a:spcBef>
              <a:spcAft>
                <a:spcPts val="0"/>
              </a:spcAft>
              <a:buNone/>
            </a:pPr>
            <a:r>
              <a:rPr lang="en-US" sz="1600" b="1" dirty="0">
                <a:solidFill>
                  <a:srgbClr val="002060"/>
                </a:solidFill>
              </a:rPr>
              <a:t>Respect voters’ choices / continuity in office</a:t>
            </a:r>
            <a:endParaRPr sz="1600" dirty="0">
              <a:solidFill>
                <a:srgbClr val="002060"/>
              </a:solidFill>
            </a:endParaRPr>
          </a:p>
          <a:p>
            <a:pPr marL="0" lvl="0" indent="0" algn="l" rtl="0">
              <a:spcBef>
                <a:spcPts val="700"/>
              </a:spcBef>
              <a:spcAft>
                <a:spcPts val="0"/>
              </a:spcAft>
              <a:buNone/>
            </a:pPr>
            <a:r>
              <a:rPr lang="en-US" sz="1600" b="1" dirty="0">
                <a:solidFill>
                  <a:srgbClr val="002060"/>
                </a:solidFill>
              </a:rPr>
              <a:t>Future population growth</a:t>
            </a:r>
            <a:endParaRPr sz="1600" dirty="0">
              <a:solidFill>
                <a:srgbClr val="002060"/>
              </a:solidFill>
            </a:endParaRPr>
          </a:p>
          <a:p>
            <a:pPr marL="0" lvl="0" indent="0" algn="l" rtl="0">
              <a:spcBef>
                <a:spcPts val="700"/>
              </a:spcBef>
              <a:spcAft>
                <a:spcPts val="0"/>
              </a:spcAft>
              <a:buNone/>
            </a:pPr>
            <a:r>
              <a:rPr lang="en-US" sz="1600" b="1" dirty="0">
                <a:solidFill>
                  <a:srgbClr val="002060"/>
                </a:solidFill>
              </a:rPr>
              <a:t>Preserving the core of existing districts</a:t>
            </a:r>
            <a:endParaRPr sz="1600" dirty="0">
              <a:solidFill>
                <a:srgbClr val="002060"/>
              </a:solidFill>
            </a:endParaRPr>
          </a:p>
        </p:txBody>
      </p:sp>
      <p:sp>
        <p:nvSpPr>
          <p:cNvPr id="140" name="Google Shape;140;p3"/>
          <p:cNvSpPr txBox="1"/>
          <p:nvPr/>
        </p:nvSpPr>
        <p:spPr>
          <a:xfrm>
            <a:off x="111576" y="1368522"/>
            <a:ext cx="2590800" cy="639900"/>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1. Federal Laws</a:t>
            </a:r>
            <a:endParaRPr sz="1800" dirty="0"/>
          </a:p>
        </p:txBody>
      </p:sp>
      <p:sp>
        <p:nvSpPr>
          <p:cNvPr id="141" name="Google Shape;141;p3"/>
          <p:cNvSpPr txBox="1"/>
          <p:nvPr/>
        </p:nvSpPr>
        <p:spPr>
          <a:xfrm>
            <a:off x="2842875" y="1368525"/>
            <a:ext cx="3039600" cy="639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2. California Criteria for </a:t>
            </a:r>
            <a:br>
              <a:rPr lang="en-US" sz="1800" b="1" i="0" u="none" strike="noStrike" cap="none" dirty="0">
                <a:solidFill>
                  <a:schemeClr val="lt1"/>
                </a:solidFill>
                <a:latin typeface="Garamond"/>
                <a:ea typeface="Garamond"/>
                <a:cs typeface="Garamond"/>
                <a:sym typeface="Garamond"/>
              </a:rPr>
            </a:br>
            <a:r>
              <a:rPr lang="en-US" sz="1800" b="1" i="0" u="none" strike="noStrike" cap="none" dirty="0">
                <a:solidFill>
                  <a:schemeClr val="lt1"/>
                </a:solidFill>
                <a:latin typeface="Garamond"/>
                <a:ea typeface="Garamond"/>
                <a:cs typeface="Garamond"/>
                <a:sym typeface="Garamond"/>
              </a:rPr>
              <a:t>Cities</a:t>
            </a:r>
            <a:endParaRPr sz="1800" dirty="0"/>
          </a:p>
        </p:txBody>
      </p:sp>
      <p:pic>
        <p:nvPicPr>
          <p:cNvPr id="142" name="Google Shape;142;p3"/>
          <p:cNvPicPr preferRelativeResize="0"/>
          <p:nvPr/>
        </p:nvPicPr>
        <p:blipFill rotWithShape="1">
          <a:blip r:embed="rId3">
            <a:alphaModFix/>
          </a:blip>
          <a:srcRect/>
          <a:stretch/>
        </p:blipFill>
        <p:spPr>
          <a:xfrm>
            <a:off x="178425" y="4247200"/>
            <a:ext cx="2457125" cy="1629175"/>
          </a:xfrm>
          <a:prstGeom prst="rect">
            <a:avLst/>
          </a:prstGeom>
          <a:noFill/>
          <a:ln>
            <a:noFill/>
          </a:ln>
        </p:spPr>
      </p:pic>
      <p:sp>
        <p:nvSpPr>
          <p:cNvPr id="143" name="Google Shape;143;p3"/>
          <p:cNvSpPr txBox="1"/>
          <p:nvPr/>
        </p:nvSpPr>
        <p:spPr>
          <a:xfrm>
            <a:off x="2857788" y="1983575"/>
            <a:ext cx="3009600" cy="38928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dirty="0">
                <a:solidFill>
                  <a:srgbClr val="002060"/>
                </a:solidFill>
                <a:latin typeface="Garamond"/>
                <a:ea typeface="Garamond"/>
                <a:cs typeface="Garamond"/>
                <a:sym typeface="Garamond"/>
              </a:rPr>
              <a:t>Geographically contiguous</a:t>
            </a:r>
            <a:endParaRPr sz="1600" dirty="0">
              <a:solidFill>
                <a:srgbClr val="002060"/>
              </a:solidFill>
            </a:endParaRPr>
          </a:p>
          <a:p>
            <a:pPr marL="0" marR="0" lvl="0" indent="0" algn="l" rtl="0">
              <a:spcBef>
                <a:spcPts val="700"/>
              </a:spcBef>
              <a:spcAft>
                <a:spcPts val="0"/>
              </a:spcAft>
              <a:buNone/>
            </a:pPr>
            <a:r>
              <a:rPr lang="en-US" sz="1600" b="1" i="0" u="none" strike="noStrike" cap="none" dirty="0">
                <a:solidFill>
                  <a:srgbClr val="002060"/>
                </a:solidFill>
                <a:latin typeface="Garamond"/>
                <a:ea typeface="Garamond"/>
                <a:cs typeface="Garamond"/>
                <a:sym typeface="Garamond"/>
              </a:rPr>
              <a:t>Undivided neighborhoods and “communities of interest” </a:t>
            </a:r>
            <a:br>
              <a:rPr lang="en-US" sz="1800" b="1" i="0" u="none" strike="noStrike" cap="none" dirty="0">
                <a:solidFill>
                  <a:srgbClr val="002060"/>
                </a:solidFill>
                <a:latin typeface="Garamond"/>
                <a:ea typeface="Garamond"/>
                <a:cs typeface="Garamond"/>
                <a:sym typeface="Garamond"/>
              </a:rPr>
            </a:br>
            <a:r>
              <a:rPr lang="en-US" sz="1450" b="0" i="0" u="none" strike="noStrike" cap="none" dirty="0">
                <a:solidFill>
                  <a:srgbClr val="002060"/>
                </a:solidFill>
                <a:latin typeface="Garamond"/>
                <a:ea typeface="Garamond"/>
                <a:cs typeface="Garamond"/>
                <a:sym typeface="Garamond"/>
              </a:rPr>
              <a:t>(Socio-economic geographic areas that should be kept together)</a:t>
            </a:r>
            <a:endParaRPr sz="1450" b="0" i="0" u="none" strike="noStrike" cap="none" dirty="0">
              <a:solidFill>
                <a:srgbClr val="002060"/>
              </a:solidFill>
              <a:latin typeface="Garamond"/>
              <a:ea typeface="Garamond"/>
              <a:cs typeface="Garamond"/>
              <a:sym typeface="Garamond"/>
            </a:endParaRPr>
          </a:p>
          <a:p>
            <a:pPr marL="0" marR="0" lvl="0" indent="0" algn="l" rtl="0">
              <a:spcBef>
                <a:spcPts val="700"/>
              </a:spcBef>
              <a:spcAft>
                <a:spcPts val="0"/>
              </a:spcAft>
              <a:buNone/>
            </a:pPr>
            <a:r>
              <a:rPr lang="en-US" sz="1600" b="1" i="0" u="none" strike="noStrike" cap="none" dirty="0">
                <a:solidFill>
                  <a:srgbClr val="002060"/>
                </a:solidFill>
                <a:latin typeface="Garamond"/>
                <a:ea typeface="Garamond"/>
                <a:cs typeface="Garamond"/>
                <a:sym typeface="Garamond"/>
              </a:rPr>
              <a:t>Easily identifiable boundaries</a:t>
            </a:r>
            <a:endParaRPr sz="1600" dirty="0">
              <a:solidFill>
                <a:srgbClr val="002060"/>
              </a:solidFill>
            </a:endParaRPr>
          </a:p>
          <a:p>
            <a:pPr marL="0" marR="0" lvl="0" indent="0" algn="l" rtl="0">
              <a:spcBef>
                <a:spcPts val="700"/>
              </a:spcBef>
              <a:spcAft>
                <a:spcPts val="0"/>
              </a:spcAft>
              <a:buNone/>
            </a:pPr>
            <a:r>
              <a:rPr lang="en-US" sz="1600" b="1" i="0" u="none" strike="noStrike" cap="none" dirty="0">
                <a:solidFill>
                  <a:srgbClr val="002060"/>
                </a:solidFill>
                <a:latin typeface="Garamond"/>
                <a:ea typeface="Garamond"/>
                <a:cs typeface="Garamond"/>
                <a:sym typeface="Garamond"/>
              </a:rPr>
              <a:t>Compact</a:t>
            </a:r>
            <a:br>
              <a:rPr lang="en-US" sz="1800" b="1" i="0" u="none" strike="noStrike" cap="none" dirty="0">
                <a:solidFill>
                  <a:srgbClr val="002060"/>
                </a:solidFill>
                <a:latin typeface="Garamond"/>
                <a:ea typeface="Garamond"/>
                <a:cs typeface="Garamond"/>
                <a:sym typeface="Garamond"/>
              </a:rPr>
            </a:br>
            <a:r>
              <a:rPr lang="en-US" sz="1450" b="0" i="0" u="none" strike="noStrike" cap="none" dirty="0">
                <a:solidFill>
                  <a:srgbClr val="002060"/>
                </a:solidFill>
                <a:latin typeface="Garamond"/>
                <a:ea typeface="Garamond"/>
                <a:cs typeface="Garamond"/>
                <a:sym typeface="Garamond"/>
              </a:rPr>
              <a:t>(Do not bypass one group of people to get to a more distant group of people)</a:t>
            </a:r>
            <a:endParaRPr sz="1450" dirty="0">
              <a:solidFill>
                <a:srgbClr val="002060"/>
              </a:solidFill>
            </a:endParaRPr>
          </a:p>
          <a:p>
            <a:pPr marL="0" marR="0" lvl="0" indent="0" algn="l" rtl="0">
              <a:spcBef>
                <a:spcPts val="700"/>
              </a:spcBef>
              <a:spcAft>
                <a:spcPts val="0"/>
              </a:spcAft>
              <a:buClr>
                <a:schemeClr val="accent2"/>
              </a:buClr>
              <a:buSzPts val="1080"/>
              <a:buFont typeface="Noto Sans Symbols"/>
              <a:buNone/>
            </a:pPr>
            <a:endParaRPr lang="en-US" sz="1600" b="1" u="none" strike="noStrike" cap="none" dirty="0">
              <a:solidFill>
                <a:srgbClr val="C13F3F"/>
              </a:solidFill>
              <a:latin typeface="Garamond"/>
              <a:ea typeface="Garamond"/>
              <a:cs typeface="Garamond"/>
              <a:sym typeface="Garamond"/>
            </a:endParaRPr>
          </a:p>
          <a:p>
            <a:pPr marL="0" marR="0" lvl="0" indent="0" algn="l" rtl="0">
              <a:spcBef>
                <a:spcPts val="700"/>
              </a:spcBef>
              <a:spcAft>
                <a:spcPts val="0"/>
              </a:spcAft>
              <a:buClr>
                <a:schemeClr val="accent2"/>
              </a:buClr>
              <a:buSzPts val="1080"/>
              <a:buFont typeface="Noto Sans Symbols"/>
              <a:buNone/>
            </a:pPr>
            <a:r>
              <a:rPr lang="en-US" sz="1600" b="1" u="none" strike="noStrike" cap="none" dirty="0">
                <a:solidFill>
                  <a:srgbClr val="C13F3F"/>
                </a:solidFill>
                <a:latin typeface="Garamond"/>
                <a:ea typeface="Garamond"/>
                <a:cs typeface="Garamond"/>
                <a:sym typeface="Garamond"/>
              </a:rPr>
              <a:t>Prohibited:</a:t>
            </a:r>
            <a:endParaRPr sz="1600" b="1" u="none" strike="noStrike" cap="none" dirty="0">
              <a:solidFill>
                <a:srgbClr val="C13F3F"/>
              </a:solidFill>
              <a:latin typeface="Garamond"/>
              <a:ea typeface="Garamond"/>
              <a:cs typeface="Garamond"/>
              <a:sym typeface="Garamond"/>
            </a:endParaRPr>
          </a:p>
          <a:p>
            <a:pPr marL="0" marR="0" lvl="0" indent="0" algn="l" rtl="0">
              <a:spcBef>
                <a:spcPts val="700"/>
              </a:spcBef>
              <a:spcAft>
                <a:spcPts val="0"/>
              </a:spcAft>
              <a:buClr>
                <a:schemeClr val="accent2"/>
              </a:buClr>
              <a:buSzPts val="840"/>
              <a:buFont typeface="Noto Sans Symbols"/>
              <a:buNone/>
            </a:pPr>
            <a:r>
              <a:rPr lang="en-US" sz="1450" b="0" u="none" strike="noStrike" cap="none" dirty="0">
                <a:solidFill>
                  <a:srgbClr val="C13F3F"/>
                </a:solidFill>
                <a:latin typeface="Garamond"/>
                <a:ea typeface="Garamond"/>
                <a:cs typeface="Garamond"/>
                <a:sym typeface="Garamond"/>
              </a:rPr>
              <a:t>“Shall not favor or discriminate against a political party.”</a:t>
            </a:r>
            <a:endParaRPr sz="1450" b="0" u="none" strike="noStrike" cap="none" dirty="0">
              <a:solidFill>
                <a:srgbClr val="C13F3F"/>
              </a:solidFill>
              <a:latin typeface="Garamond"/>
              <a:ea typeface="Garamond"/>
              <a:cs typeface="Garamond"/>
              <a:sym typeface="Garamond"/>
            </a:endParaRPr>
          </a:p>
        </p:txBody>
      </p:sp>
      <p:sp>
        <p:nvSpPr>
          <p:cNvPr id="144" name="Google Shape;144;p3"/>
          <p:cNvSpPr txBox="1"/>
          <p:nvPr/>
        </p:nvSpPr>
        <p:spPr>
          <a:xfrm>
            <a:off x="6022937" y="1368525"/>
            <a:ext cx="3007200" cy="6399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3. Other Traditional Redistricting Principles</a:t>
            </a:r>
            <a:endParaRPr sz="1800" dirty="0"/>
          </a:p>
        </p:txBody>
      </p:sp>
      <p:sp>
        <p:nvSpPr>
          <p:cNvPr id="145" name="Google Shape;145;p3"/>
          <p:cNvSpPr txBox="1">
            <a:spLocks noGrp="1"/>
          </p:cNvSpPr>
          <p:nvPr>
            <p:ph type="title"/>
          </p:nvPr>
        </p:nvSpPr>
        <p:spPr>
          <a:xfrm>
            <a:off x="1103250" y="94664"/>
            <a:ext cx="69375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Redistricting Rules and Goals</a:t>
            </a:r>
            <a:endParaRPr dirty="0"/>
          </a:p>
        </p:txBody>
      </p:sp>
      <p:sp>
        <p:nvSpPr>
          <p:cNvPr id="146" name="Google Shape;146;p3"/>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4</a:t>
            </a:fld>
            <a:endParaRPr dirty="0"/>
          </a:p>
        </p:txBody>
      </p:sp>
      <p:cxnSp>
        <p:nvCxnSpPr>
          <p:cNvPr id="147" name="Google Shape;147;p3"/>
          <p:cNvCxnSpPr/>
          <p:nvPr/>
        </p:nvCxnSpPr>
        <p:spPr>
          <a:xfrm>
            <a:off x="3057000" y="108527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48" name="Google Shape;148;p3"/>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41400" y="213275"/>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Defining Neighborhoods</a:t>
            </a:r>
            <a:endParaRPr dirty="0"/>
          </a:p>
        </p:txBody>
      </p:sp>
      <p:sp>
        <p:nvSpPr>
          <p:cNvPr id="154" name="Google Shape;154;p4"/>
          <p:cNvSpPr txBox="1">
            <a:spLocks noGrp="1"/>
          </p:cNvSpPr>
          <p:nvPr>
            <p:ph type="body" idx="1"/>
          </p:nvPr>
        </p:nvSpPr>
        <p:spPr>
          <a:xfrm>
            <a:off x="688350" y="1522200"/>
            <a:ext cx="7767300" cy="4734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200"/>
              <a:buNone/>
            </a:pPr>
            <a:r>
              <a:rPr lang="en-US" sz="2000" b="1" dirty="0">
                <a:solidFill>
                  <a:srgbClr val="C13F3F"/>
                </a:solidFill>
              </a:rPr>
              <a:t>1</a:t>
            </a:r>
            <a:r>
              <a:rPr lang="en-US" sz="2000" b="1" baseline="30000" dirty="0">
                <a:solidFill>
                  <a:srgbClr val="C13F3F"/>
                </a:solidFill>
              </a:rPr>
              <a:t>st</a:t>
            </a:r>
            <a:r>
              <a:rPr lang="en-US" sz="2000" b="1" dirty="0">
                <a:solidFill>
                  <a:srgbClr val="C13F3F"/>
                </a:solidFill>
              </a:rPr>
              <a:t> Question: What is your neighborhood?</a:t>
            </a:r>
            <a:endParaRPr sz="2000" b="1" dirty="0">
              <a:solidFill>
                <a:srgbClr val="C13F3F"/>
              </a:solidFill>
            </a:endParaRPr>
          </a:p>
          <a:p>
            <a:pPr marL="0" lvl="0" indent="0" algn="l" rtl="0">
              <a:spcBef>
                <a:spcPts val="700"/>
              </a:spcBef>
              <a:spcAft>
                <a:spcPts val="0"/>
              </a:spcAft>
              <a:buSzPts val="1200"/>
              <a:buNone/>
            </a:pPr>
            <a:r>
              <a:rPr lang="en-US" sz="2000" b="1" dirty="0">
                <a:solidFill>
                  <a:srgbClr val="C13F3F"/>
                </a:solidFill>
              </a:rPr>
              <a:t>2</a:t>
            </a:r>
            <a:r>
              <a:rPr lang="en-US" sz="2000" b="1" baseline="30000" dirty="0">
                <a:solidFill>
                  <a:srgbClr val="C13F3F"/>
                </a:solidFill>
              </a:rPr>
              <a:t>nd</a:t>
            </a:r>
            <a:r>
              <a:rPr lang="en-US" sz="2000" b="1" dirty="0">
                <a:solidFill>
                  <a:srgbClr val="C13F3F"/>
                </a:solidFill>
              </a:rPr>
              <a:t> Question: What are its geographic boundaries?</a:t>
            </a:r>
            <a:endParaRPr sz="2000" dirty="0">
              <a:solidFill>
                <a:srgbClr val="C13F3F"/>
              </a:solidFill>
            </a:endParaRPr>
          </a:p>
          <a:p>
            <a:pPr marL="0" lvl="0" indent="0" algn="l" rtl="0">
              <a:spcBef>
                <a:spcPts val="0"/>
              </a:spcBef>
              <a:spcAft>
                <a:spcPts val="0"/>
              </a:spcAft>
              <a:buSzPts val="960"/>
              <a:buNone/>
            </a:pPr>
            <a:endParaRPr sz="1000" b="1" dirty="0">
              <a:solidFill>
                <a:srgbClr val="7030A0"/>
              </a:solidFill>
            </a:endParaRPr>
          </a:p>
          <a:p>
            <a:pPr marL="0" lvl="0" indent="0" algn="l" rtl="0">
              <a:spcBef>
                <a:spcPts val="700"/>
              </a:spcBef>
              <a:spcAft>
                <a:spcPts val="0"/>
              </a:spcAft>
              <a:buSzPts val="960"/>
              <a:buNone/>
            </a:pPr>
            <a:r>
              <a:rPr lang="en-US" sz="2000" b="1" dirty="0">
                <a:solidFill>
                  <a:srgbClr val="002060"/>
                </a:solidFill>
              </a:rPr>
              <a:t>Examples of physical features defining a neighborhood boundary:</a:t>
            </a:r>
            <a:endParaRPr sz="2000" dirty="0">
              <a:solidFill>
                <a:srgbClr val="002060"/>
              </a:solidFill>
            </a:endParaRPr>
          </a:p>
          <a:p>
            <a:pPr marL="777240" lvl="0" indent="-386080" algn="l" rtl="0">
              <a:spcBef>
                <a:spcPts val="700"/>
              </a:spcBef>
              <a:spcAft>
                <a:spcPts val="0"/>
              </a:spcAft>
              <a:buClr>
                <a:srgbClr val="002060"/>
              </a:buClr>
              <a:buSzPts val="2000"/>
              <a:buFont typeface="Wingdings" pitchFamily="2" charset="2"/>
              <a:buChar char="§"/>
            </a:pPr>
            <a:r>
              <a:rPr lang="en-US" sz="2000" dirty="0">
                <a:solidFill>
                  <a:srgbClr val="002060"/>
                </a:solidFill>
              </a:rPr>
              <a:t>Natural neighborhood dividing lines, such as highway or major roads, rivers, canals and/or hills</a:t>
            </a:r>
            <a:endParaRPr sz="2000" dirty="0">
              <a:solidFill>
                <a:srgbClr val="002060"/>
              </a:solidFill>
            </a:endParaRPr>
          </a:p>
          <a:p>
            <a:pPr marL="777240" lvl="0" indent="-386080" algn="l" rtl="0">
              <a:spcBef>
                <a:spcPts val="700"/>
              </a:spcBef>
              <a:spcAft>
                <a:spcPts val="0"/>
              </a:spcAft>
              <a:buClr>
                <a:srgbClr val="002060"/>
              </a:buClr>
              <a:buSzPts val="2000"/>
              <a:buFont typeface="Wingdings" pitchFamily="2" charset="2"/>
              <a:buChar char="§"/>
            </a:pPr>
            <a:r>
              <a:rPr lang="en-US" sz="2000" dirty="0">
                <a:solidFill>
                  <a:srgbClr val="002060"/>
                </a:solidFill>
              </a:rPr>
              <a:t>Areas around parks or schools</a:t>
            </a:r>
            <a:endParaRPr sz="2000" dirty="0">
              <a:solidFill>
                <a:srgbClr val="002060"/>
              </a:solidFill>
            </a:endParaRPr>
          </a:p>
          <a:p>
            <a:pPr marL="777240" lvl="0" indent="-386080" algn="l" rtl="0">
              <a:spcBef>
                <a:spcPts val="700"/>
              </a:spcBef>
              <a:spcAft>
                <a:spcPts val="0"/>
              </a:spcAft>
              <a:buClr>
                <a:srgbClr val="002060"/>
              </a:buClr>
              <a:buSzPts val="2000"/>
              <a:buFont typeface="Wingdings" pitchFamily="2" charset="2"/>
              <a:buChar char="§"/>
            </a:pPr>
            <a:r>
              <a:rPr lang="en-US" sz="2000" dirty="0">
                <a:solidFill>
                  <a:srgbClr val="002060"/>
                </a:solidFill>
              </a:rPr>
              <a:t>Other neighborhood landmarks</a:t>
            </a:r>
            <a:endParaRPr sz="2000" dirty="0">
              <a:solidFill>
                <a:srgbClr val="002060"/>
              </a:solidFill>
            </a:endParaRPr>
          </a:p>
          <a:p>
            <a:pPr marL="320040" lvl="0" indent="0" algn="l" rtl="0">
              <a:spcBef>
                <a:spcPts val="0"/>
              </a:spcBef>
              <a:spcAft>
                <a:spcPts val="0"/>
              </a:spcAft>
              <a:buNone/>
            </a:pPr>
            <a:endParaRPr sz="1000" dirty="0">
              <a:solidFill>
                <a:srgbClr val="002060"/>
              </a:solidFill>
            </a:endParaRPr>
          </a:p>
          <a:p>
            <a:pPr marL="0" lvl="0" indent="0" algn="l" rtl="0">
              <a:spcBef>
                <a:spcPts val="700"/>
              </a:spcBef>
              <a:spcAft>
                <a:spcPts val="0"/>
              </a:spcAft>
              <a:buSzPts val="1200"/>
              <a:buNone/>
            </a:pPr>
            <a:r>
              <a:rPr lang="en-US" sz="2000" b="1" dirty="0">
                <a:solidFill>
                  <a:srgbClr val="C13F3F"/>
                </a:solidFill>
              </a:rPr>
              <a:t>In the absence of public testimony, planning records and other similar documents may provide definition.</a:t>
            </a:r>
            <a:endParaRPr sz="2000" dirty="0">
              <a:solidFill>
                <a:srgbClr val="C13F3F"/>
              </a:solidFill>
            </a:endParaRPr>
          </a:p>
        </p:txBody>
      </p:sp>
      <p:pic>
        <p:nvPicPr>
          <p:cNvPr id="155" name="Google Shape;155;p4"/>
          <p:cNvPicPr preferRelativeResize="0"/>
          <p:nvPr/>
        </p:nvPicPr>
        <p:blipFill rotWithShape="1">
          <a:blip r:embed="rId3">
            <a:alphaModFix/>
          </a:blip>
          <a:srcRect/>
          <a:stretch/>
        </p:blipFill>
        <p:spPr>
          <a:xfrm>
            <a:off x="5597773" y="5643581"/>
            <a:ext cx="3546227" cy="678771"/>
          </a:xfrm>
          <a:prstGeom prst="rect">
            <a:avLst/>
          </a:prstGeom>
          <a:noFill/>
          <a:ln>
            <a:noFill/>
          </a:ln>
        </p:spPr>
      </p:pic>
      <p:sp>
        <p:nvSpPr>
          <p:cNvPr id="156" name="Google Shape;156;p4"/>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5</a:t>
            </a:fld>
            <a:endParaRPr dirty="0"/>
          </a:p>
        </p:txBody>
      </p:sp>
      <p:cxnSp>
        <p:nvCxnSpPr>
          <p:cNvPr id="157" name="Google Shape;157;p4"/>
          <p:cNvCxnSpPr/>
          <p:nvPr/>
        </p:nvCxnSpPr>
        <p:spPr>
          <a:xfrm>
            <a:off x="3043500" y="120387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58" name="Google Shape;158;p4"/>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5103" y="152974"/>
            <a:ext cx="9133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Garamond"/>
              <a:buNone/>
            </a:pPr>
            <a:r>
              <a:rPr lang="en-US" sz="3640" b="1" dirty="0"/>
              <a:t>Beyond Neighborhoods:</a:t>
            </a:r>
            <a:br>
              <a:rPr lang="en-US" sz="3640" b="1" dirty="0"/>
            </a:br>
            <a:r>
              <a:rPr lang="en-US" sz="3640" b="1" dirty="0"/>
              <a:t>Defining Communities of Interest</a:t>
            </a:r>
            <a:endParaRPr sz="3640" dirty="0"/>
          </a:p>
        </p:txBody>
      </p:sp>
      <p:sp>
        <p:nvSpPr>
          <p:cNvPr id="164" name="Google Shape;164;p5"/>
          <p:cNvSpPr txBox="1">
            <a:spLocks noGrp="1"/>
          </p:cNvSpPr>
          <p:nvPr>
            <p:ph type="body" idx="1"/>
          </p:nvPr>
        </p:nvSpPr>
        <p:spPr>
          <a:xfrm>
            <a:off x="341400" y="1646575"/>
            <a:ext cx="8461200" cy="4308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200"/>
              <a:buNone/>
            </a:pPr>
            <a:r>
              <a:rPr lang="en-US" sz="2000" b="1" dirty="0">
                <a:solidFill>
                  <a:srgbClr val="C13F3F"/>
                </a:solidFill>
              </a:rPr>
              <a:t>1</a:t>
            </a:r>
            <a:r>
              <a:rPr lang="en-US" sz="2000" b="1" baseline="30000" dirty="0">
                <a:solidFill>
                  <a:srgbClr val="C13F3F"/>
                </a:solidFill>
              </a:rPr>
              <a:t>st</a:t>
            </a:r>
            <a:r>
              <a:rPr lang="en-US" sz="2000" b="1" dirty="0">
                <a:solidFill>
                  <a:srgbClr val="C13F3F"/>
                </a:solidFill>
              </a:rPr>
              <a:t> Question: What defines your community?</a:t>
            </a:r>
            <a:endParaRPr dirty="0">
              <a:solidFill>
                <a:srgbClr val="C13F3F"/>
              </a:solidFill>
            </a:endParaRPr>
          </a:p>
          <a:p>
            <a:pPr marL="777240" lvl="0" indent="-378460" algn="l" rtl="0">
              <a:spcBef>
                <a:spcPts val="700"/>
              </a:spcBef>
              <a:spcAft>
                <a:spcPts val="0"/>
              </a:spcAft>
              <a:buClr>
                <a:srgbClr val="002060"/>
              </a:buClr>
              <a:buSzPts val="2000"/>
              <a:buFont typeface="Wingdings" pitchFamily="2" charset="2"/>
              <a:buChar char="§"/>
            </a:pPr>
            <a:r>
              <a:rPr lang="en-US" sz="2000" dirty="0">
                <a:solidFill>
                  <a:srgbClr val="002060"/>
                </a:solidFill>
              </a:rPr>
              <a:t>Geographic Area, plus</a:t>
            </a:r>
            <a:endParaRPr sz="2000" dirty="0">
              <a:solidFill>
                <a:srgbClr val="002060"/>
              </a:solidFill>
            </a:endParaRPr>
          </a:p>
          <a:p>
            <a:pPr marL="777240" lvl="0" indent="-378460" algn="l" rtl="0">
              <a:spcBef>
                <a:spcPts val="700"/>
              </a:spcBef>
              <a:spcAft>
                <a:spcPts val="0"/>
              </a:spcAft>
              <a:buClr>
                <a:srgbClr val="002060"/>
              </a:buClr>
              <a:buSzPts val="2000"/>
              <a:buFont typeface="Wingdings" pitchFamily="2" charset="2"/>
              <a:buChar char="§"/>
            </a:pPr>
            <a:r>
              <a:rPr lang="en-US" sz="2000" dirty="0">
                <a:solidFill>
                  <a:srgbClr val="002060"/>
                </a:solidFill>
              </a:rPr>
              <a:t>Shared issue or characteristic</a:t>
            </a:r>
            <a:endParaRPr sz="2000" dirty="0">
              <a:solidFill>
                <a:srgbClr val="002060"/>
              </a:solidFill>
            </a:endParaRPr>
          </a:p>
          <a:p>
            <a:pPr marL="1097280" lvl="1" indent="-317500" algn="l" rtl="0">
              <a:spcBef>
                <a:spcPts val="550"/>
              </a:spcBef>
              <a:spcAft>
                <a:spcPts val="0"/>
              </a:spcAft>
              <a:buClr>
                <a:srgbClr val="002060"/>
              </a:buClr>
              <a:buSzPts val="1800"/>
              <a:buFont typeface="Wingdings" pitchFamily="2" charset="2"/>
              <a:buChar char="§"/>
            </a:pPr>
            <a:r>
              <a:rPr lang="en-US" sz="1800" dirty="0">
                <a:solidFill>
                  <a:srgbClr val="002060"/>
                </a:solidFill>
              </a:rPr>
              <a:t>Shared social or economic interest</a:t>
            </a:r>
            <a:endParaRPr sz="1800" dirty="0">
              <a:solidFill>
                <a:srgbClr val="002060"/>
              </a:solidFill>
            </a:endParaRPr>
          </a:p>
          <a:p>
            <a:pPr marL="1097280" lvl="1" indent="-317500" algn="l" rtl="0">
              <a:spcBef>
                <a:spcPts val="550"/>
              </a:spcBef>
              <a:spcAft>
                <a:spcPts val="0"/>
              </a:spcAft>
              <a:buClr>
                <a:srgbClr val="002060"/>
              </a:buClr>
              <a:buSzPts val="1800"/>
              <a:buFont typeface="Wingdings" pitchFamily="2" charset="2"/>
              <a:buChar char="§"/>
            </a:pPr>
            <a:r>
              <a:rPr lang="en-US" sz="1800" dirty="0">
                <a:solidFill>
                  <a:srgbClr val="002060"/>
                </a:solidFill>
              </a:rPr>
              <a:t>Impacted by county policies</a:t>
            </a:r>
            <a:endParaRPr sz="1800" dirty="0">
              <a:solidFill>
                <a:srgbClr val="002060"/>
              </a:solidFill>
            </a:endParaRPr>
          </a:p>
          <a:p>
            <a:pPr marL="777240" lvl="0" indent="-378460" algn="l" rtl="0">
              <a:spcBef>
                <a:spcPts val="700"/>
              </a:spcBef>
              <a:spcAft>
                <a:spcPts val="0"/>
              </a:spcAft>
              <a:buClr>
                <a:srgbClr val="002060"/>
              </a:buClr>
              <a:buSzPts val="2000"/>
              <a:buFont typeface="Wingdings" pitchFamily="2" charset="2"/>
              <a:buChar char="§"/>
            </a:pPr>
            <a:r>
              <a:rPr lang="en-US" sz="2000" dirty="0">
                <a:solidFill>
                  <a:srgbClr val="002060"/>
                </a:solidFill>
              </a:rPr>
              <a:t>Tell us “your community’s story”</a:t>
            </a:r>
            <a:endParaRPr sz="2000" dirty="0">
              <a:solidFill>
                <a:srgbClr val="002060"/>
              </a:solidFill>
            </a:endParaRPr>
          </a:p>
          <a:p>
            <a:pPr marL="0" lvl="0" indent="0" algn="l" rtl="0">
              <a:spcBef>
                <a:spcPts val="0"/>
              </a:spcBef>
              <a:spcAft>
                <a:spcPts val="0"/>
              </a:spcAft>
              <a:buSzPts val="1200"/>
              <a:buNone/>
            </a:pPr>
            <a:endParaRPr sz="1000" b="1" dirty="0">
              <a:solidFill>
                <a:srgbClr val="7030A0"/>
              </a:solidFill>
            </a:endParaRPr>
          </a:p>
          <a:p>
            <a:pPr marL="0" lvl="0" indent="0" algn="l" rtl="0">
              <a:spcBef>
                <a:spcPts val="0"/>
              </a:spcBef>
              <a:spcAft>
                <a:spcPts val="0"/>
              </a:spcAft>
              <a:buSzPts val="1200"/>
              <a:buNone/>
            </a:pPr>
            <a:r>
              <a:rPr lang="en-US" sz="2000" b="1" dirty="0">
                <a:solidFill>
                  <a:srgbClr val="C13F3F"/>
                </a:solidFill>
              </a:rPr>
              <a:t>2</a:t>
            </a:r>
            <a:r>
              <a:rPr lang="en-US" sz="2000" b="1" baseline="30000" dirty="0">
                <a:solidFill>
                  <a:srgbClr val="C13F3F"/>
                </a:solidFill>
              </a:rPr>
              <a:t>nd</a:t>
            </a:r>
            <a:r>
              <a:rPr lang="en-US" sz="2000" b="1" dirty="0">
                <a:solidFill>
                  <a:srgbClr val="C13F3F"/>
                </a:solidFill>
              </a:rPr>
              <a:t> Question:</a:t>
            </a:r>
            <a:r>
              <a:rPr lang="en-US" dirty="0">
                <a:solidFill>
                  <a:srgbClr val="C13F3F"/>
                </a:solidFill>
              </a:rPr>
              <a:t> </a:t>
            </a:r>
            <a:r>
              <a:rPr lang="en-US" sz="2000" b="1" dirty="0">
                <a:solidFill>
                  <a:srgbClr val="C13F3F"/>
                </a:solidFill>
              </a:rPr>
              <a:t>Would this community benefit from being “included within a single district for purposes of its effective and fair representation”? </a:t>
            </a:r>
            <a:endParaRPr dirty="0">
              <a:solidFill>
                <a:srgbClr val="C13F3F"/>
              </a:solidFill>
            </a:endParaRPr>
          </a:p>
          <a:p>
            <a:pPr marL="777240" lvl="0" indent="-378460" algn="l" rtl="0">
              <a:spcBef>
                <a:spcPts val="700"/>
              </a:spcBef>
              <a:spcAft>
                <a:spcPts val="0"/>
              </a:spcAft>
              <a:buClr>
                <a:srgbClr val="002060"/>
              </a:buClr>
              <a:buSzPts val="2000"/>
              <a:buFont typeface="Wingdings" pitchFamily="2" charset="2"/>
              <a:buChar char="§"/>
            </a:pPr>
            <a:r>
              <a:rPr lang="en-US" sz="2000" dirty="0">
                <a:solidFill>
                  <a:srgbClr val="002060"/>
                </a:solidFill>
              </a:rPr>
              <a:t>Or would it benefit more from having multiple representatives?</a:t>
            </a:r>
            <a:endParaRPr sz="2000" dirty="0">
              <a:solidFill>
                <a:srgbClr val="002060"/>
              </a:solidFill>
            </a:endParaRPr>
          </a:p>
        </p:txBody>
      </p:sp>
      <p:sp>
        <p:nvSpPr>
          <p:cNvPr id="165" name="Google Shape;165;p5"/>
          <p:cNvSpPr txBox="1"/>
          <p:nvPr/>
        </p:nvSpPr>
        <p:spPr>
          <a:xfrm>
            <a:off x="975900" y="5399300"/>
            <a:ext cx="7192200" cy="708000"/>
          </a:xfrm>
          <a:prstGeom prst="rect">
            <a:avLst/>
          </a:prstGeom>
          <a:solidFill>
            <a:srgbClr val="EEF2F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u="none" strike="noStrike" cap="none" dirty="0">
                <a:solidFill>
                  <a:srgbClr val="002060"/>
                </a:solidFill>
                <a:latin typeface="Garamond"/>
                <a:ea typeface="Garamond"/>
                <a:cs typeface="Garamond"/>
                <a:sym typeface="Garamond"/>
              </a:rPr>
              <a:t>Definitions of Communities of Interest may </a:t>
            </a:r>
            <a:r>
              <a:rPr lang="en-US" sz="2000" u="sng" strike="noStrike" cap="none" dirty="0">
                <a:solidFill>
                  <a:srgbClr val="002060"/>
                </a:solidFill>
                <a:latin typeface="Garamond"/>
                <a:ea typeface="Garamond"/>
                <a:cs typeface="Garamond"/>
                <a:sym typeface="Garamond"/>
              </a:rPr>
              <a:t>not</a:t>
            </a:r>
            <a:r>
              <a:rPr lang="en-US" sz="2000" u="none" strike="noStrike" cap="none" dirty="0">
                <a:solidFill>
                  <a:srgbClr val="002060"/>
                </a:solidFill>
                <a:latin typeface="Garamond"/>
                <a:ea typeface="Garamond"/>
                <a:cs typeface="Garamond"/>
                <a:sym typeface="Garamond"/>
              </a:rPr>
              <a:t> include relationships with political parties, incumbents, or political candidates.</a:t>
            </a:r>
            <a:endParaRPr sz="2000" dirty="0">
              <a:solidFill>
                <a:srgbClr val="002060"/>
              </a:solidFill>
            </a:endParaRPr>
          </a:p>
        </p:txBody>
      </p:sp>
      <p:sp>
        <p:nvSpPr>
          <p:cNvPr id="166" name="Google Shape;166;p5"/>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6</a:t>
            </a:fld>
            <a:endParaRPr dirty="0"/>
          </a:p>
        </p:txBody>
      </p:sp>
      <p:cxnSp>
        <p:nvCxnSpPr>
          <p:cNvPr id="167" name="Google Shape;167;p5"/>
          <p:cNvCxnSpPr/>
          <p:nvPr/>
        </p:nvCxnSpPr>
        <p:spPr>
          <a:xfrm>
            <a:off x="3057000" y="1464513"/>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68" name="Google Shape;168;p5"/>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5103" y="152974"/>
            <a:ext cx="9133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Garamond"/>
              <a:buNone/>
            </a:pPr>
            <a:r>
              <a:rPr lang="en-US" sz="3640" b="1" dirty="0"/>
              <a:t>Possible Neighborhoods / Communities</a:t>
            </a:r>
            <a:endParaRPr sz="3640" dirty="0"/>
          </a:p>
        </p:txBody>
      </p:sp>
      <p:sp>
        <p:nvSpPr>
          <p:cNvPr id="166" name="Google Shape;166;p5"/>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7</a:t>
            </a:fld>
            <a:endParaRPr dirty="0"/>
          </a:p>
        </p:txBody>
      </p:sp>
      <p:sp>
        <p:nvSpPr>
          <p:cNvPr id="168" name="Google Shape;168;p5"/>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pic>
        <p:nvPicPr>
          <p:cNvPr id="5" name="Picture 4" descr="Diagram&#10;&#10;Description automatically generated">
            <a:extLst>
              <a:ext uri="{FF2B5EF4-FFF2-40B4-BE49-F238E27FC236}">
                <a16:creationId xmlns:a16="http://schemas.microsoft.com/office/drawing/2014/main" id="{B6D16911-5FF8-47AB-BAC3-03BE55032ED1}"/>
              </a:ext>
            </a:extLst>
          </p:cNvPr>
          <p:cNvPicPr>
            <a:picLocks noChangeAspect="1"/>
          </p:cNvPicPr>
          <p:nvPr/>
        </p:nvPicPr>
        <p:blipFill rotWithShape="1">
          <a:blip r:embed="rId3"/>
          <a:srcRect l="11288" t="5437" r="11456" b="8479"/>
          <a:stretch/>
        </p:blipFill>
        <p:spPr>
          <a:xfrm>
            <a:off x="2521261" y="1056450"/>
            <a:ext cx="3923927" cy="5660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453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5088" y="375819"/>
            <a:ext cx="91338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Beyond Neighborhoods: Communities</a:t>
            </a:r>
            <a:endParaRPr dirty="0"/>
          </a:p>
        </p:txBody>
      </p:sp>
      <p:sp>
        <p:nvSpPr>
          <p:cNvPr id="174" name="Google Shape;174;p6"/>
          <p:cNvSpPr txBox="1">
            <a:spLocks noGrp="1"/>
          </p:cNvSpPr>
          <p:nvPr>
            <p:ph type="body" idx="1"/>
          </p:nvPr>
        </p:nvSpPr>
        <p:spPr>
          <a:xfrm>
            <a:off x="761850" y="1816850"/>
            <a:ext cx="7620300" cy="4011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080"/>
              <a:buNone/>
            </a:pPr>
            <a:r>
              <a:rPr lang="en-US" sz="2000" dirty="0">
                <a:solidFill>
                  <a:srgbClr val="002060"/>
                </a:solidFill>
              </a:rPr>
              <a:t>Under the California Elections Code, “community of interest” has a very specific definition in the context of districting and redistricting cities and counties:</a:t>
            </a:r>
            <a:endParaRPr sz="2000" dirty="0">
              <a:solidFill>
                <a:srgbClr val="002060"/>
              </a:solidFill>
            </a:endParaRPr>
          </a:p>
          <a:p>
            <a:pPr marL="0" lvl="0" indent="0" algn="l" rtl="0">
              <a:spcBef>
                <a:spcPts val="700"/>
              </a:spcBef>
              <a:spcAft>
                <a:spcPts val="0"/>
              </a:spcAft>
              <a:buSzPts val="1080"/>
              <a:buNone/>
            </a:pPr>
            <a:endParaRPr sz="1000" dirty="0"/>
          </a:p>
          <a:p>
            <a:pPr marL="0" lvl="1" indent="0" algn="l" rtl="0">
              <a:spcBef>
                <a:spcPts val="550"/>
              </a:spcBef>
              <a:spcAft>
                <a:spcPts val="0"/>
              </a:spcAft>
              <a:buSzPts val="1400"/>
              <a:buNone/>
            </a:pPr>
            <a:r>
              <a:rPr lang="en-US" sz="2000" dirty="0">
                <a:solidFill>
                  <a:srgbClr val="C13F3F"/>
                </a:solidFill>
              </a:rPr>
              <a:t>A “community of interest” is a population that shares common social or economic interests </a:t>
            </a:r>
            <a:r>
              <a:rPr lang="en-US" sz="2000" b="1" u="sng" dirty="0">
                <a:solidFill>
                  <a:srgbClr val="C13F3F"/>
                </a:solidFill>
              </a:rPr>
              <a:t>that should be included within a single district for purposes of its effective and fair representation</a:t>
            </a:r>
            <a:r>
              <a:rPr lang="en-US" sz="2000" b="1" dirty="0">
                <a:solidFill>
                  <a:srgbClr val="C13F3F"/>
                </a:solidFill>
              </a:rPr>
              <a:t>.</a:t>
            </a:r>
            <a:r>
              <a:rPr lang="en-US" sz="2000" dirty="0"/>
              <a:t> </a:t>
            </a:r>
            <a:endParaRPr sz="2000" dirty="0"/>
          </a:p>
          <a:p>
            <a:pPr marL="0" lvl="1" indent="0" algn="l" rtl="0">
              <a:spcBef>
                <a:spcPts val="550"/>
              </a:spcBef>
              <a:spcAft>
                <a:spcPts val="0"/>
              </a:spcAft>
              <a:buSzPts val="1400"/>
              <a:buNone/>
            </a:pPr>
            <a:endParaRPr sz="1000" dirty="0">
              <a:solidFill>
                <a:srgbClr val="002060"/>
              </a:solidFill>
            </a:endParaRPr>
          </a:p>
          <a:p>
            <a:pPr marL="0" lvl="1" indent="0" algn="l" rtl="0">
              <a:spcBef>
                <a:spcPts val="550"/>
              </a:spcBef>
              <a:spcAft>
                <a:spcPts val="0"/>
              </a:spcAft>
              <a:buSzPts val="1400"/>
              <a:buNone/>
            </a:pPr>
            <a:r>
              <a:rPr lang="en-US" sz="2000" dirty="0">
                <a:solidFill>
                  <a:srgbClr val="002060"/>
                </a:solidFill>
              </a:rPr>
              <a:t>Communities of interest do not include relationships with political parties, incumbents, or political candidates.</a:t>
            </a:r>
            <a:endParaRPr sz="2000" dirty="0">
              <a:solidFill>
                <a:srgbClr val="002060"/>
              </a:solidFill>
            </a:endParaRPr>
          </a:p>
          <a:p>
            <a:pPr marL="0" lvl="1" indent="0" algn="l" rtl="0">
              <a:spcBef>
                <a:spcPts val="550"/>
              </a:spcBef>
              <a:spcAft>
                <a:spcPts val="0"/>
              </a:spcAft>
              <a:buSzPts val="980"/>
              <a:buNone/>
            </a:pPr>
            <a:r>
              <a:rPr lang="en-US" sz="1400" dirty="0">
                <a:solidFill>
                  <a:srgbClr val="002060"/>
                </a:solidFill>
              </a:rPr>
              <a:t>(emphasis added)</a:t>
            </a:r>
            <a:endParaRPr dirty="0">
              <a:solidFill>
                <a:srgbClr val="002060"/>
              </a:solidFill>
            </a:endParaRPr>
          </a:p>
          <a:p>
            <a:pPr marL="0" lvl="0" indent="0" algn="l" rtl="0">
              <a:spcBef>
                <a:spcPts val="700"/>
              </a:spcBef>
              <a:spcAft>
                <a:spcPts val="0"/>
              </a:spcAft>
              <a:buSzPts val="960"/>
              <a:buNone/>
            </a:pPr>
            <a:endParaRPr sz="1600" dirty="0"/>
          </a:p>
        </p:txBody>
      </p:sp>
      <p:sp>
        <p:nvSpPr>
          <p:cNvPr id="175" name="Google Shape;175;p6"/>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8</a:t>
            </a:fld>
            <a:endParaRPr dirty="0"/>
          </a:p>
        </p:txBody>
      </p:sp>
      <p:cxnSp>
        <p:nvCxnSpPr>
          <p:cNvPr id="176" name="Google Shape;176;p6"/>
          <p:cNvCxnSpPr/>
          <p:nvPr/>
        </p:nvCxnSpPr>
        <p:spPr>
          <a:xfrm>
            <a:off x="3057000" y="136642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77" name="Google Shape;177;p6"/>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304825" y="3111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Public Mapping and Map Review Tools</a:t>
            </a:r>
            <a:endParaRPr dirty="0"/>
          </a:p>
        </p:txBody>
      </p:sp>
      <p:sp>
        <p:nvSpPr>
          <p:cNvPr id="193" name="Google Shape;193;p8"/>
          <p:cNvSpPr txBox="1">
            <a:spLocks noGrp="1"/>
          </p:cNvSpPr>
          <p:nvPr>
            <p:ph type="body" idx="1"/>
          </p:nvPr>
        </p:nvSpPr>
        <p:spPr>
          <a:xfrm>
            <a:off x="551425" y="1766125"/>
            <a:ext cx="7968000" cy="3276600"/>
          </a:xfrm>
          <a:prstGeom prst="rect">
            <a:avLst/>
          </a:prstGeom>
          <a:noFill/>
          <a:ln>
            <a:noFill/>
          </a:ln>
        </p:spPr>
        <p:txBody>
          <a:bodyPr spcFirstLastPara="1" wrap="square" lIns="91425" tIns="45700" rIns="91425" bIns="45700" anchor="t" anchorCtr="0">
            <a:normAutofit/>
          </a:bodyPr>
          <a:lstStyle/>
          <a:p>
            <a:pPr marL="320040" lvl="0" indent="-370840" algn="l" rtl="0">
              <a:spcBef>
                <a:spcPts val="0"/>
              </a:spcBef>
              <a:spcAft>
                <a:spcPts val="0"/>
              </a:spcAft>
              <a:buClr>
                <a:srgbClr val="C13F3F"/>
              </a:buClr>
              <a:buSzPts val="2000"/>
              <a:buFont typeface="Wingdings" pitchFamily="2" charset="2"/>
              <a:buChar char="§"/>
            </a:pPr>
            <a:r>
              <a:rPr lang="en-US" sz="2000" b="1" dirty="0">
                <a:solidFill>
                  <a:srgbClr val="C13F3F"/>
                </a:solidFill>
              </a:rPr>
              <a:t>Different tools for different purposes</a:t>
            </a:r>
            <a:endParaRPr sz="2000" b="1" dirty="0">
              <a:solidFill>
                <a:srgbClr val="C13F3F"/>
              </a:solidFill>
            </a:endParaRPr>
          </a:p>
          <a:p>
            <a:pPr marL="491490" lvl="0" indent="-171450" algn="l" rtl="0">
              <a:spcBef>
                <a:spcPts val="0"/>
              </a:spcBef>
              <a:spcAft>
                <a:spcPts val="0"/>
              </a:spcAft>
              <a:buFont typeface="Wingdings" pitchFamily="2" charset="2"/>
              <a:buChar char="§"/>
            </a:pPr>
            <a:endParaRPr sz="1000" b="1" dirty="0">
              <a:solidFill>
                <a:srgbClr val="C13F3F"/>
              </a:solidFill>
            </a:endParaRPr>
          </a:p>
          <a:p>
            <a:pPr marL="320040" lvl="0" indent="-370840" algn="l" rtl="0">
              <a:spcBef>
                <a:spcPts val="0"/>
              </a:spcBef>
              <a:spcAft>
                <a:spcPts val="0"/>
              </a:spcAft>
              <a:buClr>
                <a:srgbClr val="C13F3F"/>
              </a:buClr>
              <a:buSzPts val="2000"/>
              <a:buFont typeface="Wingdings" pitchFamily="2" charset="2"/>
              <a:buChar char="§"/>
            </a:pPr>
            <a:r>
              <a:rPr lang="en-US" sz="2000" b="1" dirty="0">
                <a:solidFill>
                  <a:srgbClr val="C13F3F"/>
                </a:solidFill>
              </a:rPr>
              <a:t>Different tools for different levels of technical skill and interest</a:t>
            </a:r>
            <a:endParaRPr sz="2000" dirty="0">
              <a:solidFill>
                <a:srgbClr val="C13F3F"/>
              </a:solidFill>
            </a:endParaRPr>
          </a:p>
          <a:p>
            <a:pPr marL="688340" lvl="1" indent="-342900" algn="l" rtl="0">
              <a:spcBef>
                <a:spcPts val="550"/>
              </a:spcBef>
              <a:spcAft>
                <a:spcPts val="0"/>
              </a:spcAft>
              <a:buClr>
                <a:srgbClr val="002060"/>
              </a:buClr>
              <a:buSzPts val="2000"/>
              <a:buFont typeface="Wingdings" pitchFamily="2" charset="2"/>
              <a:buChar char="§"/>
            </a:pPr>
            <a:r>
              <a:rPr lang="en-US" sz="2000" i="0" dirty="0">
                <a:solidFill>
                  <a:srgbClr val="002060"/>
                </a:solidFill>
              </a:rPr>
              <a:t>Simple “review draft maps” tool</a:t>
            </a:r>
            <a:endParaRPr sz="2000" dirty="0">
              <a:solidFill>
                <a:srgbClr val="002060"/>
              </a:solidFill>
            </a:endParaRPr>
          </a:p>
          <a:p>
            <a:pPr marL="688340" lvl="1" indent="-342900" algn="l" rtl="0">
              <a:spcBef>
                <a:spcPts val="550"/>
              </a:spcBef>
              <a:spcAft>
                <a:spcPts val="0"/>
              </a:spcAft>
              <a:buClr>
                <a:srgbClr val="002060"/>
              </a:buClr>
              <a:buSzPts val="2000"/>
              <a:buFont typeface="Wingdings" pitchFamily="2" charset="2"/>
              <a:buChar char="§"/>
            </a:pPr>
            <a:r>
              <a:rPr lang="en-US" sz="2000" i="0" dirty="0">
                <a:solidFill>
                  <a:srgbClr val="002060"/>
                </a:solidFill>
              </a:rPr>
              <a:t>Easy-to-use “Draw your neighborhood” tool</a:t>
            </a:r>
            <a:endParaRPr sz="2000" dirty="0">
              <a:solidFill>
                <a:srgbClr val="002060"/>
              </a:solidFill>
            </a:endParaRPr>
          </a:p>
          <a:p>
            <a:pPr marL="688340" lvl="1" indent="-342900" algn="l" rtl="0">
              <a:spcBef>
                <a:spcPts val="550"/>
              </a:spcBef>
              <a:spcAft>
                <a:spcPts val="0"/>
              </a:spcAft>
              <a:buClr>
                <a:srgbClr val="002060"/>
              </a:buClr>
              <a:buSzPts val="2000"/>
              <a:buFont typeface="Wingdings" pitchFamily="2" charset="2"/>
              <a:buChar char="§"/>
            </a:pPr>
            <a:r>
              <a:rPr lang="en-US" sz="2000" i="0" dirty="0">
                <a:solidFill>
                  <a:srgbClr val="002060"/>
                </a:solidFill>
              </a:rPr>
              <a:t>Paper- and Excel-based simple “Draw a draft map” tools</a:t>
            </a:r>
            <a:endParaRPr sz="2000" dirty="0">
              <a:solidFill>
                <a:srgbClr val="002060"/>
              </a:solidFill>
            </a:endParaRPr>
          </a:p>
          <a:p>
            <a:pPr marL="688340" lvl="1" indent="-342900" algn="l" rtl="0">
              <a:spcBef>
                <a:spcPts val="550"/>
              </a:spcBef>
              <a:spcAft>
                <a:spcPts val="0"/>
              </a:spcAft>
              <a:buClr>
                <a:srgbClr val="002060"/>
              </a:buClr>
              <a:buSzPts val="2000"/>
              <a:buFont typeface="Wingdings" pitchFamily="2" charset="2"/>
              <a:buChar char="§"/>
            </a:pPr>
            <a:r>
              <a:rPr lang="en-US" sz="2000" i="0" dirty="0">
                <a:solidFill>
                  <a:srgbClr val="002060"/>
                </a:solidFill>
              </a:rPr>
              <a:t>Powerful, data-rich “Draw a draft map” tool</a:t>
            </a:r>
            <a:endParaRPr sz="2000" dirty="0">
              <a:solidFill>
                <a:srgbClr val="002060"/>
              </a:solidFill>
            </a:endParaRPr>
          </a:p>
          <a:p>
            <a:pPr marL="320040" lvl="0" indent="-228600" algn="l" rtl="0">
              <a:spcBef>
                <a:spcPts val="700"/>
              </a:spcBef>
              <a:spcAft>
                <a:spcPts val="0"/>
              </a:spcAft>
              <a:buSzPts val="1440"/>
              <a:buNone/>
            </a:pPr>
            <a:endParaRPr sz="2400" dirty="0">
              <a:solidFill>
                <a:schemeClr val="dk1"/>
              </a:solidFill>
            </a:endParaRPr>
          </a:p>
        </p:txBody>
      </p:sp>
      <p:sp>
        <p:nvSpPr>
          <p:cNvPr id="194" name="Google Shape;194;p8"/>
          <p:cNvSpPr txBox="1"/>
          <p:nvPr/>
        </p:nvSpPr>
        <p:spPr>
          <a:xfrm>
            <a:off x="1019250" y="4948225"/>
            <a:ext cx="7105500" cy="708000"/>
          </a:xfrm>
          <a:prstGeom prst="rect">
            <a:avLst/>
          </a:prstGeom>
          <a:solidFill>
            <a:srgbClr val="EEF2F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u="none" strike="noStrike" cap="none" dirty="0">
                <a:solidFill>
                  <a:srgbClr val="002060"/>
                </a:solidFill>
                <a:latin typeface="Garamond"/>
                <a:ea typeface="Garamond"/>
                <a:cs typeface="Garamond"/>
                <a:sym typeface="Garamond"/>
              </a:rPr>
              <a:t>Whether you use the powerful (but complicated) online mapping tool, Excel, the paper kit, or just draw on a napkin, we welcome your maps!</a:t>
            </a:r>
            <a:endParaRPr sz="2000" dirty="0">
              <a:solidFill>
                <a:srgbClr val="002060"/>
              </a:solidFill>
            </a:endParaRPr>
          </a:p>
        </p:txBody>
      </p:sp>
      <p:sp>
        <p:nvSpPr>
          <p:cNvPr id="195" name="Google Shape;195;p8"/>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9</a:t>
            </a:fld>
            <a:endParaRPr dirty="0"/>
          </a:p>
        </p:txBody>
      </p:sp>
      <p:cxnSp>
        <p:nvCxnSpPr>
          <p:cNvPr id="196" name="Google Shape;196;p8"/>
          <p:cNvCxnSpPr/>
          <p:nvPr/>
        </p:nvCxnSpPr>
        <p:spPr>
          <a:xfrm>
            <a:off x="3057025" y="13017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97" name="Google Shape;197;p8"/>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June 21, 2021</a:t>
            </a:r>
            <a:endParaRPr dirty="0">
              <a:solidFill>
                <a:srgbClr val="002060"/>
              </a:solidFill>
            </a:endParaRPr>
          </a:p>
        </p:txBody>
      </p:sp>
    </p:spTree>
  </p:cSld>
  <p:clrMapOvr>
    <a:masterClrMapping/>
  </p:clrMapOvr>
</p:sld>
</file>

<file path=ppt/theme/theme1.xml><?xml version="1.0" encoding="utf-8"?>
<a:theme xmlns:a="http://schemas.openxmlformats.org/drawingml/2006/main" name="Median">
  <a:themeElements>
    <a:clrScheme name="Custom 2">
      <a:dk1>
        <a:srgbClr val="000000"/>
      </a:dk1>
      <a:lt1>
        <a:srgbClr val="FFFFFF"/>
      </a:lt1>
      <a:dk2>
        <a:srgbClr val="775F55"/>
      </a:dk2>
      <a:lt2>
        <a:srgbClr val="EBDDC3"/>
      </a:lt2>
      <a:accent1>
        <a:srgbClr val="94B6D2"/>
      </a:accent1>
      <a:accent2>
        <a:srgbClr val="9F0403"/>
      </a:accent2>
      <a:accent3>
        <a:srgbClr val="A5AB81"/>
      </a:accent3>
      <a:accent4>
        <a:srgbClr val="D8B25C"/>
      </a:accent4>
      <a:accent5>
        <a:srgbClr val="7BA79D"/>
      </a:accent5>
      <a:accent6>
        <a:srgbClr val="968C8C"/>
      </a:accent6>
      <a:hlink>
        <a:srgbClr val="A11213"/>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Custom 1">
      <a:dk1>
        <a:srgbClr val="000000"/>
      </a:dk1>
      <a:lt1>
        <a:srgbClr val="FFFFFF"/>
      </a:lt1>
      <a:dk2>
        <a:srgbClr val="775F55"/>
      </a:dk2>
      <a:lt2>
        <a:srgbClr val="EBDDC3"/>
      </a:lt2>
      <a:accent1>
        <a:srgbClr val="94B6D2"/>
      </a:accent1>
      <a:accent2>
        <a:srgbClr val="B70101"/>
      </a:accent2>
      <a:accent3>
        <a:srgbClr val="A5AB81"/>
      </a:accent3>
      <a:accent4>
        <a:srgbClr val="D8B25C"/>
      </a:accent4>
      <a:accent5>
        <a:srgbClr val="7BA79D"/>
      </a:accent5>
      <a:accent6>
        <a:srgbClr val="968C8C"/>
      </a:accent6>
      <a:hlink>
        <a:srgbClr val="B61314"/>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1279</Words>
  <Application>Microsoft Office PowerPoint</Application>
  <PresentationFormat>On-screen Show (4:3)</PresentationFormat>
  <Paragraphs>210</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Garamond</vt:lpstr>
      <vt:lpstr>Wingdings</vt:lpstr>
      <vt:lpstr>Twentieth Century</vt:lpstr>
      <vt:lpstr>Arial</vt:lpstr>
      <vt:lpstr>Calibri</vt:lpstr>
      <vt:lpstr>Cambria</vt:lpstr>
      <vt:lpstr>EB Garamond</vt:lpstr>
      <vt:lpstr>Noto Sans Symbols</vt:lpstr>
      <vt:lpstr>Median</vt:lpstr>
      <vt:lpstr>Median</vt:lpstr>
      <vt:lpstr>City of Merced Introduction to Redistricting</vt:lpstr>
      <vt:lpstr>Public Hearing 1 of 4</vt:lpstr>
      <vt:lpstr>Redistricting Process</vt:lpstr>
      <vt:lpstr>Redistricting Rules and Goals</vt:lpstr>
      <vt:lpstr>Defining Neighborhoods</vt:lpstr>
      <vt:lpstr>Beyond Neighborhoods: Defining Communities of Interest</vt:lpstr>
      <vt:lpstr>Possible Neighborhoods / Communities</vt:lpstr>
      <vt:lpstr>Beyond Neighborhoods: Communities</vt:lpstr>
      <vt:lpstr>Public Mapping and Map Review Tools</vt:lpstr>
      <vt:lpstr>Simple Map Review Tool</vt:lpstr>
      <vt:lpstr>Simple Map Drawing Tool</vt:lpstr>
      <vt:lpstr>Simple Map Drawing Tool + Excel Supplement</vt:lpstr>
      <vt:lpstr>DistrictR</vt:lpstr>
      <vt:lpstr>Caliper’s “Maptitude Online Redistricting”</vt:lpstr>
      <vt:lpstr>Advisory Commission?</vt:lpstr>
      <vt:lpstr>Advisory Commission?</vt:lpstr>
      <vt:lpstr>Advisory Commission?</vt:lpstr>
      <vt:lpstr>…or City Staff?</vt:lpstr>
      <vt:lpstr>Public Hearing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of Merced Introduction to Redistricting</dc:title>
  <dc:creator>Douglas Johnson</dc:creator>
  <cp:lastModifiedBy>Wright, J.R.</cp:lastModifiedBy>
  <cp:revision>5</cp:revision>
  <dcterms:created xsi:type="dcterms:W3CDTF">2011-05-19T00:29:13Z</dcterms:created>
  <dcterms:modified xsi:type="dcterms:W3CDTF">2021-06-23T21:40:06Z</dcterms:modified>
</cp:coreProperties>
</file>