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88" r:id="rId4"/>
    <p:sldId id="298" r:id="rId5"/>
    <p:sldId id="258" r:id="rId6"/>
    <p:sldId id="289" r:id="rId7"/>
    <p:sldId id="259" r:id="rId8"/>
    <p:sldId id="260" r:id="rId9"/>
    <p:sldId id="297" r:id="rId10"/>
    <p:sldId id="263" r:id="rId11"/>
    <p:sldId id="264" r:id="rId12"/>
    <p:sldId id="265" r:id="rId13"/>
    <p:sldId id="266" r:id="rId14"/>
    <p:sldId id="293" r:id="rId15"/>
    <p:sldId id="300" r:id="rId16"/>
    <p:sldId id="302" r:id="rId17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B Garamond" panose="00000500000000000000" pitchFamily="2" charset="0"/>
      <p:regular r:id="rId23"/>
      <p:bold r:id="rId24"/>
      <p:italic r:id="rId25"/>
      <p:boldItalic r:id="rId26"/>
    </p:embeddedFont>
    <p:embeddedFont>
      <p:font typeface="Garamond" panose="02020404030301010803" pitchFamily="18" charset="0"/>
      <p:regular r:id="rId27"/>
      <p:bold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2+imgXNDS+QYhxlZmLSSQxnBe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E02EA7-3355-43AC-B759-658271C0D923}">
  <a:tblStyle styleId="{91E02EA7-3355-43AC-B759-658271C0D923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554"/>
  </p:normalViewPr>
  <p:slideViewPr>
    <p:cSldViewPr snapToGrid="0">
      <p:cViewPr varScale="1">
        <p:scale>
          <a:sx n="123" d="100"/>
          <a:sy n="123" d="100"/>
        </p:scale>
        <p:origin x="14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675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979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056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Ryder</a:t>
            </a: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2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52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928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47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7" name="Google Shape;107;p29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20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46124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aramond"/>
              <a:buNone/>
              <a:defRPr sz="36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304800" y="1143007"/>
            <a:ext cx="8461248" cy="495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528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2385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18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" name="Google Shape;53;p21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8" name="Google Shape;5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5" name="Google Shape;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Garamond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Garamond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Garamond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Garamond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Garamond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aramond"/>
              <a:buNone/>
              <a:defRPr sz="2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2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95" name="Google Shape;95;p27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" name="Google Shape;14;p1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" name="Google Shape;15;p17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30" name="Google Shape;30;p1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614613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Merced</a:t>
            </a:r>
            <a:br>
              <a:rPr lang="en-US" sz="3600" dirty="0"/>
            </a:br>
            <a:r>
              <a:rPr lang="en-US" sz="3600" dirty="0"/>
              <a:t>Redistricting Public Workshop</a:t>
            </a:r>
            <a:endParaRPr sz="3600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0" y="6068699"/>
            <a:ext cx="221225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November 6, 2021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Dr. Jeff Tilton, Senior Consultant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sp>
        <p:nvSpPr>
          <p:cNvPr id="120" name="Google Shape;120;p1"/>
          <p:cNvSpPr txBox="1"/>
          <p:nvPr/>
        </p:nvSpPr>
        <p:spPr>
          <a:xfrm>
            <a:off x="2438400" y="6068698"/>
            <a:ext cx="6629400" cy="66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Garamond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26" name="Picture 2" descr="Merced City Hall (@MercedCityHall) | Twitter">
            <a:extLst>
              <a:ext uri="{FF2B5EF4-FFF2-40B4-BE49-F238E27FC236}">
                <a16:creationId xmlns:a16="http://schemas.microsoft.com/office/drawing/2014/main" id="{29869627-0CEB-441C-9F76-273A381FF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1859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341400" y="72575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Simple Map Review Tool</a:t>
            </a:r>
            <a:endParaRPr dirty="0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543900" y="1259900"/>
            <a:ext cx="80562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Online Interactive Review Map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ESRI’s “ArcGIS Online” – similar to Google Maps in ease of use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Used to review, analyze and compare maps, not to create them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Includes overlays of “community of interest”  and other data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cxnSp>
        <p:nvCxnSpPr>
          <p:cNvPr id="206" name="Google Shape;206;p9"/>
          <p:cNvCxnSpPr/>
          <p:nvPr/>
        </p:nvCxnSpPr>
        <p:spPr>
          <a:xfrm>
            <a:off x="3093600" y="106317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9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6,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913BB-E1B2-41C6-A2A4-AB666C4AD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2" r="50000" b="7037"/>
          <a:stretch/>
        </p:blipFill>
        <p:spPr>
          <a:xfrm>
            <a:off x="865274" y="2791043"/>
            <a:ext cx="7269075" cy="3316515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Google Shape;194;p8">
            <a:extLst>
              <a:ext uri="{FF2B5EF4-FFF2-40B4-BE49-F238E27FC236}">
                <a16:creationId xmlns:a16="http://schemas.microsoft.com/office/drawing/2014/main" id="{BECB1AC7-D156-42A4-8508-790385567C49}"/>
              </a:ext>
            </a:extLst>
          </p:cNvPr>
          <p:cNvSpPr txBox="1"/>
          <p:nvPr/>
        </p:nvSpPr>
        <p:spPr>
          <a:xfrm>
            <a:off x="4257675" y="5394756"/>
            <a:ext cx="2962200" cy="400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Example: Merced County</a:t>
            </a:r>
            <a:endParaRPr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0FC8A6-1524-403D-AFDE-B0EB473BF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95" t="13476" r="16989" b="5865"/>
          <a:stretch/>
        </p:blipFill>
        <p:spPr>
          <a:xfrm>
            <a:off x="4459582" y="1002726"/>
            <a:ext cx="4570118" cy="5819232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778700" y="153775"/>
            <a:ext cx="5586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b="1" dirty="0"/>
              <a:t>Simple Map Drawing Tool</a:t>
            </a:r>
            <a:endParaRPr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148650" y="1873500"/>
            <a:ext cx="435570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Paper “Public Participation Kit”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lang="en-US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5548214" y="3653736"/>
            <a:ext cx="433200" cy="237300"/>
          </a:xfrm>
          <a:prstGeom prst="ellipse">
            <a:avLst/>
          </a:prstGeom>
          <a:noFill/>
          <a:ln w="19050" cap="flat" cmpd="sng">
            <a:solidFill>
              <a:srgbClr val="C1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16" name="Google Shape;216;p10"/>
          <p:cNvCxnSpPr/>
          <p:nvPr/>
        </p:nvCxnSpPr>
        <p:spPr>
          <a:xfrm rot="10800000">
            <a:off x="5139157" y="3772386"/>
            <a:ext cx="288600" cy="0"/>
          </a:xfrm>
          <a:prstGeom prst="straightConnector1">
            <a:avLst/>
          </a:prstGeom>
          <a:noFill/>
          <a:ln w="10000" cap="flat" cmpd="sng">
            <a:solidFill>
              <a:srgbClr val="C13F3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7" name="Google Shape;217;p10"/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B695D09-EF9F-4189-B09C-0CC7E7F69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2" t="13032" r="16870" b="6327"/>
          <a:stretch/>
        </p:blipFill>
        <p:spPr>
          <a:xfrm>
            <a:off x="4328425" y="1138638"/>
            <a:ext cx="4657064" cy="5871762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400" b="1" dirty="0"/>
              <a:t>Simple Map Drawing Tool + Excel Supplement</a:t>
            </a:r>
            <a:endParaRPr sz="3400" dirty="0"/>
          </a:p>
        </p:txBody>
      </p:sp>
      <p:sp>
        <p:nvSpPr>
          <p:cNvPr id="223" name="Google Shape;223;p11"/>
          <p:cNvSpPr txBox="1">
            <a:spLocks noGrp="1"/>
          </p:cNvSpPr>
          <p:nvPr>
            <p:ph type="body" idx="1"/>
          </p:nvPr>
        </p:nvSpPr>
        <p:spPr>
          <a:xfrm>
            <a:off x="162325" y="1201350"/>
            <a:ext cx="4166100" cy="3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“Public Participation Kit”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who know Excel and do not wish to use online tools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Adds CVAP data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Excel does the math</a:t>
            </a:r>
            <a:endParaRPr sz="2000" dirty="0">
              <a:solidFill>
                <a:srgbClr val="002060"/>
              </a:solidFill>
            </a:endParaRPr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 r="43333" b="64815"/>
          <a:stretch/>
        </p:blipFill>
        <p:spPr>
          <a:xfrm>
            <a:off x="0" y="4555488"/>
            <a:ext cx="5794224" cy="22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t="18889" r="38333" b="5554"/>
          <a:stretch/>
        </p:blipFill>
        <p:spPr>
          <a:xfrm>
            <a:off x="5176562" y="4134104"/>
            <a:ext cx="3952334" cy="2723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11"/>
          <p:cNvCxnSpPr/>
          <p:nvPr/>
        </p:nvCxnSpPr>
        <p:spPr>
          <a:xfrm rot="10800000">
            <a:off x="5782200" y="2553225"/>
            <a:ext cx="304800" cy="0"/>
          </a:xfrm>
          <a:prstGeom prst="straightConnector1">
            <a:avLst/>
          </a:prstGeom>
          <a:noFill/>
          <a:ln w="10000" cap="flat" cmpd="sng">
            <a:solidFill>
              <a:srgbClr val="C1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8" name="Google Shape;228;p11"/>
          <p:cNvSpPr/>
          <p:nvPr/>
        </p:nvSpPr>
        <p:spPr>
          <a:xfrm>
            <a:off x="6385219" y="2483971"/>
            <a:ext cx="228600" cy="304800"/>
          </a:xfrm>
          <a:prstGeom prst="ellipse">
            <a:avLst/>
          </a:prstGeom>
          <a:noFill/>
          <a:ln w="19050" cap="flat" cmpd="sng">
            <a:solidFill>
              <a:srgbClr val="C1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29" name="Google Shape;229;p11"/>
          <p:cNvCxnSpPr>
            <a:stCxn id="228" idx="2"/>
            <a:endCxn id="230" idx="7"/>
          </p:cNvCxnSpPr>
          <p:nvPr/>
        </p:nvCxnSpPr>
        <p:spPr>
          <a:xfrm flipH="1">
            <a:off x="788973" y="2636371"/>
            <a:ext cx="5596246" cy="3673335"/>
          </a:xfrm>
          <a:prstGeom prst="straightConnector1">
            <a:avLst/>
          </a:prstGeom>
          <a:noFill/>
          <a:ln w="10000" cap="flat" cmpd="sng">
            <a:solidFill>
              <a:srgbClr val="8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1" name="Google Shape;231;p11"/>
          <p:cNvCxnSpPr>
            <a:stCxn id="230" idx="6"/>
          </p:cNvCxnSpPr>
          <p:nvPr/>
        </p:nvCxnSpPr>
        <p:spPr>
          <a:xfrm rot="10800000" flipH="1">
            <a:off x="914756" y="4992777"/>
            <a:ext cx="4904400" cy="1398600"/>
          </a:xfrm>
          <a:prstGeom prst="straightConnector1">
            <a:avLst/>
          </a:prstGeom>
          <a:noFill/>
          <a:ln w="100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0" name="Google Shape;230;p11"/>
          <p:cNvSpPr/>
          <p:nvPr/>
        </p:nvSpPr>
        <p:spPr>
          <a:xfrm>
            <a:off x="55856" y="6275877"/>
            <a:ext cx="858900" cy="231000"/>
          </a:xfrm>
          <a:prstGeom prst="ellipse">
            <a:avLst/>
          </a:prstGeom>
          <a:noFill/>
          <a:ln w="19050" cap="flat" cmpd="sng">
            <a:solidFill>
              <a:srgbClr val="8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32" name="Google Shape;232;p11"/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Dave’s Redistricting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00" y="1010380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“Draw Your Districts” focus</a:t>
            </a:r>
            <a:endParaRPr sz="2000" b="1" dirty="0">
              <a:solidFill>
                <a:srgbClr val="C13F3F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DavesRedistricting.org</a:t>
            </a:r>
          </a:p>
        </p:txBody>
      </p:sp>
      <p:sp>
        <p:nvSpPr>
          <p:cNvPr id="240" name="Google Shape;240;p1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cxnSp>
        <p:nvCxnSpPr>
          <p:cNvPr id="241" name="Google Shape;241;p12"/>
          <p:cNvCxnSpPr/>
          <p:nvPr/>
        </p:nvCxnSpPr>
        <p:spPr>
          <a:xfrm>
            <a:off x="3020400" y="96967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32;p2">
            <a:extLst>
              <a:ext uri="{FF2B5EF4-FFF2-40B4-BE49-F238E27FC236}">
                <a16:creationId xmlns:a16="http://schemas.microsoft.com/office/drawing/2014/main" id="{BAF0C555-FDF4-4C0D-9F7A-DA689BBA5449}"/>
              </a:ext>
            </a:extLst>
          </p:cNvPr>
          <p:cNvSpPr txBox="1">
            <a:spLocks/>
          </p:cNvSpPr>
          <p:nvPr/>
        </p:nvSpPr>
        <p:spPr>
          <a:xfrm>
            <a:off x="6959350" y="6360335"/>
            <a:ext cx="1641186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Garamond" panose="02020404030301010803" pitchFamily="18" charset="0"/>
              </a:rPr>
              <a:t>November 6,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C6932-A790-4403-9B1C-222DB2C0E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81" r="50000" b="7037"/>
          <a:stretch/>
        </p:blipFill>
        <p:spPr>
          <a:xfrm>
            <a:off x="257175" y="1892362"/>
            <a:ext cx="8629650" cy="395525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5100" y="54125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Your own mapping software?</a:t>
            </a:r>
            <a:endParaRPr dirty="0"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410400" y="1171400"/>
            <a:ext cx="8323200" cy="399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C13F3F"/>
                </a:solidFill>
              </a:rPr>
              <a:t>Feel free to submit using your own mapping software: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C13F3F"/>
              </a:solidFill>
            </a:endParaRPr>
          </a:p>
          <a:p>
            <a:pPr marL="894080" lvl="0" indent="-4572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+mj-lt"/>
              <a:buAutoNum type="arabicParenR"/>
            </a:pPr>
            <a:r>
              <a:rPr lang="en-US" sz="2600" dirty="0">
                <a:solidFill>
                  <a:srgbClr val="002060"/>
                </a:solidFill>
              </a:rPr>
              <a:t>A GIS Shapefile and/or a Census Block equivalency file (w/2020 Census Blocks);</a:t>
            </a:r>
          </a:p>
          <a:p>
            <a:pPr marL="894080" lvl="0" indent="-4572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+mj-lt"/>
              <a:buAutoNum type="arabicParenR"/>
            </a:pPr>
            <a:endParaRPr lang="en-US" sz="2600" dirty="0">
              <a:solidFill>
                <a:srgbClr val="002060"/>
              </a:solidFill>
            </a:endParaRPr>
          </a:p>
          <a:p>
            <a:pPr marL="894080" lvl="0" indent="-4572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+mj-lt"/>
              <a:buAutoNum type="arabicParenR"/>
            </a:pPr>
            <a:r>
              <a:rPr lang="en-US" sz="2600" dirty="0">
                <a:solidFill>
                  <a:srgbClr val="002060"/>
                </a:solidFill>
              </a:rPr>
              <a:t>A description of the choices and key points of your map; and, </a:t>
            </a:r>
          </a:p>
          <a:p>
            <a:pPr marL="894080" lvl="0" indent="-4572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+mj-lt"/>
              <a:buAutoNum type="arabicParenR"/>
            </a:pPr>
            <a:endParaRPr lang="en-US" sz="2600" dirty="0">
              <a:solidFill>
                <a:srgbClr val="002060"/>
              </a:solidFill>
            </a:endParaRPr>
          </a:p>
          <a:p>
            <a:pPr marL="894080" lvl="0" indent="-4572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+mj-lt"/>
              <a:buAutoNum type="arabicParenR"/>
            </a:pPr>
            <a:r>
              <a:rPr lang="en-US" sz="2600" dirty="0">
                <a:solidFill>
                  <a:srgbClr val="002060"/>
                </a:solidFill>
              </a:rPr>
              <a:t>Send to the jurisdiction’s listed districting/redistricting email address</a:t>
            </a:r>
            <a:endParaRPr dirty="0"/>
          </a:p>
        </p:txBody>
      </p:sp>
      <p:sp>
        <p:nvSpPr>
          <p:cNvPr id="250" name="Google Shape;250;p1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cxnSp>
        <p:nvCxnSpPr>
          <p:cNvPr id="251" name="Google Shape;251;p13"/>
          <p:cNvCxnSpPr/>
          <p:nvPr/>
        </p:nvCxnSpPr>
        <p:spPr>
          <a:xfrm>
            <a:off x="3057000" y="9771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1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6, 2021</a:t>
            </a:r>
          </a:p>
        </p:txBody>
      </p:sp>
    </p:spTree>
    <p:extLst>
      <p:ext uri="{BB962C8B-B14F-4D97-AF65-F5344CB8AC3E}">
        <p14:creationId xmlns:p14="http://schemas.microsoft.com/office/powerpoint/2010/main" val="240138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5100" y="54125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Stay connected</a:t>
            </a:r>
            <a:endParaRPr dirty="0"/>
          </a:p>
        </p:txBody>
      </p:sp>
      <p:sp>
        <p:nvSpPr>
          <p:cNvPr id="250" name="Google Shape;250;p1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cxnSp>
        <p:nvCxnSpPr>
          <p:cNvPr id="251" name="Google Shape;251;p13"/>
          <p:cNvCxnSpPr/>
          <p:nvPr/>
        </p:nvCxnSpPr>
        <p:spPr>
          <a:xfrm>
            <a:off x="3057000" y="9771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1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6, 2021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539441-F5EC-41CB-9C19-1F09E660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03" y="4815090"/>
            <a:ext cx="85783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www.cityofmerced.org/redistricting</a:t>
            </a:r>
            <a:endParaRPr kumimoji="0" lang="en-US" altLang="en-US" sz="3200" b="1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209.388.8650 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|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 cityclerk@cityofmerced.org</a:t>
            </a:r>
            <a:endParaRPr kumimoji="0" lang="en-US" altLang="en-US" sz="3200" b="1" i="0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1028" name="Picture 4" descr="Merced, CA | Home">
            <a:extLst>
              <a:ext uri="{FF2B5EF4-FFF2-40B4-BE49-F238E27FC236}">
                <a16:creationId xmlns:a16="http://schemas.microsoft.com/office/drawing/2014/main" id="{BBD690E8-FEC1-419E-96A5-A33197BF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8" y="1318505"/>
            <a:ext cx="8073763" cy="310896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1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444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Our Schedule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43500" y="123092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2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6, 2021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/>
        </p:nvGraphicFramePr>
        <p:xfrm>
          <a:off x="495300" y="1441266"/>
          <a:ext cx="8105100" cy="31682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1051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</a:tblGrid>
              <a:tr h="6336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  <a:latin typeface="Garamond" panose="02020404030301010803" pitchFamily="18" charset="0"/>
                        </a:rPr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6336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Process, Rules and Goals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339661"/>
                  </a:ext>
                </a:extLst>
              </a:tr>
              <a:tr h="6336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Neighborhoods/Communities of Interest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82222"/>
                  </a:ext>
                </a:extLst>
              </a:tr>
              <a:tr h="63365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Mapping Tools</a:t>
                      </a:r>
                      <a:endParaRPr lang="en-US" sz="3200" b="0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682381"/>
                  </a:ext>
                </a:extLst>
              </a:tr>
              <a:tr h="633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Next Steps</a:t>
                      </a:r>
                      <a:endParaRPr lang="en-US" sz="3200" b="0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72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05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132" name="Google Shape;132;p2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6, 2021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34664"/>
              </p:ext>
            </p:extLst>
          </p:nvPr>
        </p:nvGraphicFramePr>
        <p:xfrm>
          <a:off x="10064" y="842801"/>
          <a:ext cx="9133936" cy="60048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9268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384668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45673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590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 Council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June 21,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590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 – August 12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California’s official ‘prisoner-adjusted’ 2020 redistricting data – Sept. 20,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590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RAC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September 15, 2021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590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Workshop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6, 2021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Gather data on communities of interest, neighborhoods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Learn more about the public mapping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590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RAC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December 1, 2021, 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94560"/>
                  </a:ext>
                </a:extLst>
              </a:tr>
              <a:tr h="590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Workshop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January 12, 2022, 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Gather data on communities of interest, neighborhoods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Learn more about the public mapping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19541"/>
                  </a:ext>
                </a:extLst>
              </a:tr>
              <a:tr h="83852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RAC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January 22, 2022, 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10 a.m.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neighborhoods/communities of interest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 and recommend up to two (2)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submit maps: January 7, 2022, 5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058100"/>
                  </a:ext>
                </a:extLst>
              </a:tr>
              <a:tr h="590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 Council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February 7, 2022, 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revise draft maps (if necessary)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295960"/>
                  </a:ext>
                </a:extLst>
              </a:tr>
              <a:tr h="51323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 Council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March 7, 2022, 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determine final map; discuss, determine election sequencing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 maps posted deadline: February 28, 2022, 5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343983"/>
                  </a:ext>
                </a:extLst>
              </a:tr>
            </a:tbl>
          </a:graphicData>
        </a:graphic>
      </p:graphicFrame>
      <p:sp>
        <p:nvSpPr>
          <p:cNvPr id="10" name="Google Shape;127;p2">
            <a:extLst>
              <a:ext uri="{FF2B5EF4-FFF2-40B4-BE49-F238E27FC236}">
                <a16:creationId xmlns:a16="http://schemas.microsoft.com/office/drawing/2014/main" id="{DB147F01-741D-448F-8501-CAD342CDEC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212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Process</a:t>
            </a:r>
            <a:endParaRPr dirty="0"/>
          </a:p>
        </p:txBody>
      </p:sp>
      <p:cxnSp>
        <p:nvCxnSpPr>
          <p:cNvPr id="11" name="Google Shape;131;p2">
            <a:extLst>
              <a:ext uri="{FF2B5EF4-FFF2-40B4-BE49-F238E27FC236}">
                <a16:creationId xmlns:a16="http://schemas.microsoft.com/office/drawing/2014/main" id="{58682F6B-21A6-4B59-B96B-49362C917217}"/>
              </a:ext>
            </a:extLst>
          </p:cNvPr>
          <p:cNvCxnSpPr/>
          <p:nvPr/>
        </p:nvCxnSpPr>
        <p:spPr>
          <a:xfrm>
            <a:off x="3057000" y="58110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2199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201818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Equal Population</a:t>
            </a: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Federal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Voting Rights Act</a:t>
            </a: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No Racial Gerrymandering</a:t>
            </a:r>
            <a:endParaRPr lang="en-US" sz="18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6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4210748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Minimize voters shifted to different election years</a:t>
            </a:r>
            <a:endParaRPr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Respect voters’ choices / continuity in office</a:t>
            </a:r>
            <a:endParaRPr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Future population growth</a:t>
            </a:r>
            <a:endParaRPr lang="en-US"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Preserving the core of existing districts</a:t>
            </a:r>
            <a:endParaRPr sz="18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421074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Geographically contiguous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Undivided neighborhoods and “communities of interest” </a:t>
            </a:r>
            <a:endParaRPr b="0" i="0" u="none" strike="noStrike" cap="none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Easily identifiable boundaries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Compact</a:t>
            </a:r>
            <a:endParaRPr lang="en-US" sz="1800" b="1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800" b="1" u="none" strike="noStrike" cap="none" dirty="0">
                <a:solidFill>
                  <a:srgbClr val="C13F3F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Prohibited: </a:t>
            </a:r>
            <a:r>
              <a:rPr lang="en-US" sz="1800" b="0" u="none" strike="noStrike" cap="none" dirty="0">
                <a:solidFill>
                  <a:srgbClr val="C13F3F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800" b="0" u="none" strike="noStrike" cap="none" dirty="0">
              <a:solidFill>
                <a:srgbClr val="C13F3F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 dirty="0"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1103250" y="94664"/>
            <a:ext cx="69375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Rules and Goals</a:t>
            </a:r>
            <a:endParaRPr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108527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6,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41400" y="17964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2020 Census</a:t>
            </a:r>
            <a:endParaRPr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cxnSp>
        <p:nvCxnSpPr>
          <p:cNvPr id="157" name="Google Shape;157;p4"/>
          <p:cNvCxnSpPr>
            <a:cxnSpLocks/>
          </p:cNvCxnSpPr>
          <p:nvPr/>
        </p:nvCxnSpPr>
        <p:spPr>
          <a:xfrm>
            <a:off x="3051425" y="1022064"/>
            <a:ext cx="302207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6, 2021</a:t>
            </a:r>
          </a:p>
        </p:txBody>
      </p:sp>
      <p:sp>
        <p:nvSpPr>
          <p:cNvPr id="12" name="Google Shape;165;p5">
            <a:extLst>
              <a:ext uri="{FF2B5EF4-FFF2-40B4-BE49-F238E27FC236}">
                <a16:creationId xmlns:a16="http://schemas.microsoft.com/office/drawing/2014/main" id="{AC3ECAA8-6E0D-4787-A204-CD5EF76CDCAC}"/>
              </a:ext>
            </a:extLst>
          </p:cNvPr>
          <p:cNvSpPr txBox="1"/>
          <p:nvPr/>
        </p:nvSpPr>
        <p:spPr>
          <a:xfrm>
            <a:off x="975900" y="5368478"/>
            <a:ext cx="7192200" cy="5231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Ideal population per District: 14,447 </a:t>
            </a:r>
            <a:endParaRPr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98F1D-B420-4D7B-A8D3-8D3403545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18" t="20721" r="8945" b="28367"/>
          <a:stretch/>
        </p:blipFill>
        <p:spPr>
          <a:xfrm>
            <a:off x="319964" y="1313222"/>
            <a:ext cx="8504071" cy="3296874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35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41400" y="213275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Defining Neighborhoods</a:t>
            </a:r>
            <a:endParaRPr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lang="en-US"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20387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6,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1529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Beyond Neighborhoods:</a:t>
            </a:r>
            <a:br>
              <a:rPr lang="en-US" sz="3640" b="1" dirty="0"/>
            </a:br>
            <a:r>
              <a:rPr lang="en-US" sz="3640" b="1" dirty="0"/>
              <a:t>Defining Communities of Interest</a:t>
            </a:r>
            <a:endParaRPr sz="3640"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41400" y="1646575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Impacted by county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975900" y="5399300"/>
            <a:ext cx="7192200" cy="70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6" name="Google Shape;166;p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cxnSp>
        <p:nvCxnSpPr>
          <p:cNvPr id="167" name="Google Shape;167;p5"/>
          <p:cNvCxnSpPr/>
          <p:nvPr/>
        </p:nvCxnSpPr>
        <p:spPr>
          <a:xfrm>
            <a:off x="3057000" y="146451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5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6,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1529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Possible Neighborhoods / Communities</a:t>
            </a:r>
            <a:endParaRPr sz="3640" dirty="0"/>
          </a:p>
        </p:txBody>
      </p:sp>
      <p:sp>
        <p:nvSpPr>
          <p:cNvPr id="166" name="Google Shape;166;p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168" name="Google Shape;168;p5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6, 2021</a:t>
            </a:r>
          </a:p>
        </p:txBody>
      </p:sp>
    </p:spTree>
    <p:extLst>
      <p:ext uri="{BB962C8B-B14F-4D97-AF65-F5344CB8AC3E}">
        <p14:creationId xmlns:p14="http://schemas.microsoft.com/office/powerpoint/2010/main" val="287453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304825" y="3111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Mapping and Map Review Tools</a:t>
            </a:r>
            <a:endParaRPr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551425" y="1766125"/>
            <a:ext cx="7968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Easy-to-use “Draw your neighborhood”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Paper- and Excel-based simple “Draw a draft map” tools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Powerful, data-rich “Draw a draft map” tool</a:t>
            </a: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NEW OPTION</a:t>
            </a:r>
            <a:r>
              <a:rPr lang="en-US" sz="2000" dirty="0">
                <a:solidFill>
                  <a:srgbClr val="002060"/>
                </a:solidFill>
              </a:rPr>
              <a:t>: Submit using your own mapping software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1019250" y="4948225"/>
            <a:ext cx="7105500" cy="70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Whether you use the powerful (but complicated) online mapping tool, Excel, the paper kit, or just draw on a napkin, we welcome your maps!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95" name="Google Shape;195;p8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cxnSp>
        <p:nvCxnSpPr>
          <p:cNvPr id="196" name="Google Shape;196;p8"/>
          <p:cNvCxnSpPr/>
          <p:nvPr/>
        </p:nvCxnSpPr>
        <p:spPr>
          <a:xfrm>
            <a:off x="3057025" y="13017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8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6,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Custom 2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9F0403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A11213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B70101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B61314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918</Words>
  <Application>Microsoft Office PowerPoint</Application>
  <PresentationFormat>On-screen Show (4:3)</PresentationFormat>
  <Paragraphs>160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Garamond</vt:lpstr>
      <vt:lpstr>Twentieth Century</vt:lpstr>
      <vt:lpstr>Arial</vt:lpstr>
      <vt:lpstr>EB Garamond</vt:lpstr>
      <vt:lpstr>Wingdings</vt:lpstr>
      <vt:lpstr>Noto Sans Symbols</vt:lpstr>
      <vt:lpstr>Calibri</vt:lpstr>
      <vt:lpstr>Median</vt:lpstr>
      <vt:lpstr>Median</vt:lpstr>
      <vt:lpstr>City of Merced Redistricting Public Workshop</vt:lpstr>
      <vt:lpstr>Our Schedule</vt:lpstr>
      <vt:lpstr>Redistricting Process</vt:lpstr>
      <vt:lpstr>Redistricting Rules and Goals</vt:lpstr>
      <vt:lpstr>2020 Census</vt:lpstr>
      <vt:lpstr>Defining Neighborhoods</vt:lpstr>
      <vt:lpstr>Beyond Neighborhoods: Defining Communities of Interest</vt:lpstr>
      <vt:lpstr>Possible Neighborhoods / Communities</vt:lpstr>
      <vt:lpstr>Public Mapping and Map Review Tools</vt:lpstr>
      <vt:lpstr>Simple Map Review Tool</vt:lpstr>
      <vt:lpstr>Simple Map Drawing Tool</vt:lpstr>
      <vt:lpstr>Simple Map Drawing Tool + Excel Supplement</vt:lpstr>
      <vt:lpstr>Dave’s Redistricting</vt:lpstr>
      <vt:lpstr>Your own mapping software?</vt:lpstr>
      <vt:lpstr>Stay connected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of Merced Introduction to Redistricting</dc:title>
  <dc:creator>Douglas Johnson</dc:creator>
  <cp:lastModifiedBy>Levesque, Jennifer</cp:lastModifiedBy>
  <cp:revision>11</cp:revision>
  <dcterms:created xsi:type="dcterms:W3CDTF">2011-05-19T00:29:13Z</dcterms:created>
  <dcterms:modified xsi:type="dcterms:W3CDTF">2021-11-05T23:51:06Z</dcterms:modified>
</cp:coreProperties>
</file>