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98" r:id="rId4"/>
    <p:sldId id="258" r:id="rId5"/>
    <p:sldId id="289" r:id="rId6"/>
    <p:sldId id="259" r:id="rId7"/>
    <p:sldId id="260" r:id="rId8"/>
    <p:sldId id="272" r:id="rId9"/>
    <p:sldId id="303" r:id="rId10"/>
    <p:sldId id="304" r:id="rId11"/>
    <p:sldId id="305" r:id="rId12"/>
    <p:sldId id="306" r:id="rId13"/>
    <p:sldId id="293" r:id="rId14"/>
    <p:sldId id="308" r:id="rId15"/>
    <p:sldId id="296" r:id="rId16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B Garamond" panose="00000500000000000000" pitchFamily="2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2EE1-482D-476E-91BA-50F25D76709D}" v="177" dt="2021-09-09T15:40:19.014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554"/>
  </p:normalViewPr>
  <p:slideViewPr>
    <p:cSldViewPr snapToGrid="0">
      <p:cViewPr varScale="1">
        <p:scale>
          <a:sx n="123" d="100"/>
          <a:sy n="123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564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28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62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Merced</a:t>
            </a:r>
            <a:br>
              <a:rPr lang="en-US" sz="3600" dirty="0"/>
            </a:br>
            <a:r>
              <a:rPr lang="en-US" sz="3600" dirty="0"/>
              <a:t>Introduction to Redistricting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December 1,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120" name="Google Shape;120;p1"/>
          <p:cNvSpPr txBox="1"/>
          <p:nvPr/>
        </p:nvSpPr>
        <p:spPr>
          <a:xfrm>
            <a:off x="2438400" y="6068698"/>
            <a:ext cx="6629400" cy="6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ramond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6" name="Picture 2" descr="Merced City Hall (@MercedCityHall) | Twitter">
            <a:extLst>
              <a:ext uri="{FF2B5EF4-FFF2-40B4-BE49-F238E27FC236}">
                <a16:creationId xmlns:a16="http://schemas.microsoft.com/office/drawing/2014/main" id="{29869627-0CEB-441C-9F76-273A381F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85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0FC8A6-1524-403D-AFDE-B0EB473BF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95" t="13476" r="16989" b="5865"/>
          <a:stretch/>
        </p:blipFill>
        <p:spPr>
          <a:xfrm>
            <a:off x="4459582" y="1002726"/>
            <a:ext cx="4570118" cy="581923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778700" y="153775"/>
            <a:ext cx="55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b="1" dirty="0"/>
              <a:t>Simple Map Drawing Tool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5548214" y="3653736"/>
            <a:ext cx="433200" cy="2373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 rot="10800000">
            <a:off x="5139157" y="3772386"/>
            <a:ext cx="2886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695D09-EF9F-4189-B09C-0CC7E7F69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2" t="13032" r="16870" b="6327"/>
          <a:stretch/>
        </p:blipFill>
        <p:spPr>
          <a:xfrm>
            <a:off x="4328425" y="1138638"/>
            <a:ext cx="4657064" cy="587176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“Public Participation Kit”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Excel does the math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r="43333" b="64815"/>
          <a:stretch/>
        </p:blipFill>
        <p:spPr>
          <a:xfrm>
            <a:off x="0" y="4555488"/>
            <a:ext cx="5794224" cy="2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t="18889" r="38333" b="5554"/>
          <a:stretch/>
        </p:blipFill>
        <p:spPr>
          <a:xfrm>
            <a:off x="5176562" y="4134104"/>
            <a:ext cx="3952334" cy="2723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1"/>
          <p:cNvCxnSpPr/>
          <p:nvPr/>
        </p:nvCxnSpPr>
        <p:spPr>
          <a:xfrm rot="10800000">
            <a:off x="5782200" y="2553225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385219" y="2483971"/>
            <a:ext cx="228600" cy="3048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stCxn id="228" idx="2"/>
            <a:endCxn id="230" idx="7"/>
          </p:cNvCxnSpPr>
          <p:nvPr/>
        </p:nvCxnSpPr>
        <p:spPr>
          <a:xfrm flipH="1">
            <a:off x="788973" y="2636371"/>
            <a:ext cx="5596246" cy="3673335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11"/>
          <p:cNvCxnSpPr>
            <a:stCxn id="230" idx="6"/>
          </p:cNvCxnSpPr>
          <p:nvPr/>
        </p:nvCxnSpPr>
        <p:spPr>
          <a:xfrm rot="10800000" flipH="1">
            <a:off x="914756" y="4992777"/>
            <a:ext cx="4904400" cy="13986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55856" y="6275877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2" name="Google Shape;232;p11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010380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Districts”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DavesRedistricting.org</a:t>
            </a:r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2;p2">
            <a:extLst>
              <a:ext uri="{FF2B5EF4-FFF2-40B4-BE49-F238E27FC236}">
                <a16:creationId xmlns:a16="http://schemas.microsoft.com/office/drawing/2014/main" id="{BAF0C555-FDF4-4C0D-9F7A-DA689BBA5449}"/>
              </a:ext>
            </a:extLst>
          </p:cNvPr>
          <p:cNvSpPr txBox="1">
            <a:spLocks/>
          </p:cNvSpPr>
          <p:nvPr/>
        </p:nvSpPr>
        <p:spPr>
          <a:xfrm>
            <a:off x="6959350" y="6360335"/>
            <a:ext cx="1641186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December 1,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C6932-A790-4403-9B1C-222DB2C0E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1" r="50000" b="7037"/>
          <a:stretch/>
        </p:blipFill>
        <p:spPr>
          <a:xfrm>
            <a:off x="257175" y="1892362"/>
            <a:ext cx="8629650" cy="395525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Stay connected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539441-F5EC-41CB-9C19-1F09E660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3" y="4815090"/>
            <a:ext cx="85783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www.cityofmerced.org/redistricting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209.388.8650 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|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cityclerk@cityofmerced.org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28" name="Picture 4" descr="Merced, CA | Home">
            <a:extLst>
              <a:ext uri="{FF2B5EF4-FFF2-40B4-BE49-F238E27FC236}">
                <a16:creationId xmlns:a16="http://schemas.microsoft.com/office/drawing/2014/main" id="{BBD690E8-FEC1-419E-96A5-A33197BF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8" y="1318505"/>
            <a:ext cx="8073763" cy="310896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1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Hearing &amp; Discussion</a:t>
            </a:r>
            <a:endParaRPr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625024"/>
            <a:ext cx="7794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spcBef>
                <a:spcPts val="1000"/>
              </a:spcBef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</a:p>
          <a:p>
            <a:pPr marL="0" indent="0">
              <a:spcBef>
                <a:spcPts val="1000"/>
              </a:spcBef>
              <a:buNone/>
            </a:pPr>
            <a:endParaRPr b="1" dirty="0">
              <a:solidFill>
                <a:srgbClr val="C13F3F"/>
              </a:solidFill>
            </a:endParaRPr>
          </a:p>
          <a:p>
            <a:pPr marL="342900" indent="-342900">
              <a:spcBef>
                <a:spcPts val="1000"/>
              </a:spcBef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</a:p>
          <a:p>
            <a:pPr marL="0" indent="0">
              <a:spcBef>
                <a:spcPts val="1000"/>
              </a:spcBef>
              <a:buNone/>
            </a:pPr>
            <a:endParaRPr b="1" dirty="0">
              <a:solidFill>
                <a:srgbClr val="C13F3F"/>
              </a:solidFill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Discussion on:</a:t>
            </a:r>
            <a:r>
              <a:rPr lang="en-US" sz="2400" b="1" dirty="0">
                <a:solidFill>
                  <a:srgbClr val="D92121"/>
                </a:solidFill>
              </a:rPr>
              <a:t> </a:t>
            </a:r>
          </a:p>
          <a:p>
            <a:pPr lvl="2"/>
            <a:r>
              <a:rPr lang="en-US" sz="1800" dirty="0"/>
              <a:t>“neighborhoods” </a:t>
            </a:r>
          </a:p>
          <a:p>
            <a:pPr lvl="2"/>
            <a:r>
              <a:rPr lang="en-US" sz="1800" dirty="0"/>
              <a:t>“communities of interest . . . that should be included within a single district for purposes of its effective and fair representation.”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3057000" y="1295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-14889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798304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291900"/>
              </p:ext>
            </p:extLst>
          </p:nvPr>
        </p:nvGraphicFramePr>
        <p:xfrm>
          <a:off x="0" y="742214"/>
          <a:ext cx="9133936" cy="50165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482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546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949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21,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801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15 &amp; December 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6044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Workshops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6 &amp; January 12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Gather data on communities of interest, neighborhoods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the public mapping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Draft-Maps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Recommend draft maps to City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maps: January 7,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84736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February 7,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January 24,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6926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7,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February 18,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February 28,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3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1796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cxnSp>
        <p:nvCxnSpPr>
          <p:cNvPr id="157" name="Google Shape;157;p4"/>
          <p:cNvCxnSpPr>
            <a:cxnSpLocks/>
          </p:cNvCxnSpPr>
          <p:nvPr/>
        </p:nvCxnSpPr>
        <p:spPr>
          <a:xfrm>
            <a:off x="3051425" y="1022064"/>
            <a:ext cx="30220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  <p:sp>
        <p:nvSpPr>
          <p:cNvPr id="12" name="Google Shape;165;p5">
            <a:extLst>
              <a:ext uri="{FF2B5EF4-FFF2-40B4-BE49-F238E27FC236}">
                <a16:creationId xmlns:a16="http://schemas.microsoft.com/office/drawing/2014/main" id="{AC3ECAA8-6E0D-4787-A204-CD5EF76CDCAC}"/>
              </a:ext>
            </a:extLst>
          </p:cNvPr>
          <p:cNvSpPr txBox="1"/>
          <p:nvPr/>
        </p:nvSpPr>
        <p:spPr>
          <a:xfrm>
            <a:off x="975900" y="5368478"/>
            <a:ext cx="7192200" cy="5231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Ideal population per District: 14,447 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8F1D-B420-4D7B-A8D3-8D3403545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8" t="20721" r="8945" b="28367"/>
          <a:stretch/>
        </p:blipFill>
        <p:spPr>
          <a:xfrm>
            <a:off x="319964" y="1313222"/>
            <a:ext cx="8504071" cy="329687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35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2132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Neighborhoods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creeks,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lang="en-US"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2038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46575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75900" y="53993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150FB7-51AC-49CE-85F8-2F99EE4CE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23493"/>
              </p:ext>
            </p:extLst>
          </p:nvPr>
        </p:nvGraphicFramePr>
        <p:xfrm>
          <a:off x="304799" y="1035050"/>
          <a:ext cx="8461200" cy="49561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820400">
                  <a:extLst>
                    <a:ext uri="{9D8B030D-6E8A-4147-A177-3AD203B41FA5}">
                      <a16:colId xmlns:a16="http://schemas.microsoft.com/office/drawing/2014/main" val="2972369624"/>
                    </a:ext>
                  </a:extLst>
                </a:gridCol>
                <a:gridCol w="2820400">
                  <a:extLst>
                    <a:ext uri="{9D8B030D-6E8A-4147-A177-3AD203B41FA5}">
                      <a16:colId xmlns:a16="http://schemas.microsoft.com/office/drawing/2014/main" val="1298484322"/>
                    </a:ext>
                  </a:extLst>
                </a:gridCol>
                <a:gridCol w="2820400">
                  <a:extLst>
                    <a:ext uri="{9D8B030D-6E8A-4147-A177-3AD203B41FA5}">
                      <a16:colId xmlns:a16="http://schemas.microsoft.com/office/drawing/2014/main" val="2550777096"/>
                    </a:ext>
                  </a:extLst>
                </a:gridCol>
              </a:tblGrid>
              <a:tr h="495617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Ragsdale community -- G street, Bear Creek, Santa Fe, Glenn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South of Bear Creek, end of Bear Creek, old family residences, down to 18</a:t>
                      </a:r>
                      <a:r>
                        <a:rPr lang="en-US" sz="1800" b="1" i="0" u="none" strike="noStrike" cap="none" baseline="300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Street, R Street-Highway 59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Surrounds Tenaya (south Merced), circle around Tenaya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South of Childs/east of Parsons, new housing last 15 years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Downtown Neighborhood Association – Main, 18</a:t>
                      </a:r>
                      <a:r>
                        <a:rPr lang="en-US" sz="1800" b="1" i="0" u="none" strike="noStrike" cap="none" baseline="300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, 19</a:t>
                      </a:r>
                      <a:r>
                        <a:rPr lang="en-US" sz="1800" b="1" i="0" u="none" strike="noStrike" cap="none" baseline="300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endParaRPr lang="en-US" sz="1800" b="1" i="0" u="none" strike="noStrike" cap="none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Golden Valley Neighborhood Association – south of Golden Valley High School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Merced College – “college streets”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Communities north of Yosemite Parkway – the “bird streets”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South Merced surrounding churches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Main Street Association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Loughborough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Downtown -- BNFF up to Bear Creek (natural North boundary of D3); Highway 99 and Bear Creek (south boundary)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South Merced Coalition -- African American church locations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City schools (“civic centers”)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46989"/>
                  </a:ext>
                </a:extLst>
              </a:tr>
            </a:tbl>
          </a:graphicData>
        </a:graphic>
      </p:graphicFrame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04800" y="-1399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Possible Neighborhoods / Communities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dt" idx="10"/>
          </p:nvPr>
        </p:nvSpPr>
        <p:spPr>
          <a:xfrm>
            <a:off x="7010400" y="637936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cxnSp>
        <p:nvCxnSpPr>
          <p:cNvPr id="187" name="Google Shape;187;p7"/>
          <p:cNvCxnSpPr>
            <a:cxnSpLocks/>
          </p:cNvCxnSpPr>
          <p:nvPr/>
        </p:nvCxnSpPr>
        <p:spPr>
          <a:xfrm>
            <a:off x="3061699" y="853152"/>
            <a:ext cx="3025301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57E5BE-8172-4912-A77E-EAD1CA2F786F}"/>
              </a:ext>
            </a:extLst>
          </p:cNvPr>
          <p:cNvSpPr txBox="1"/>
          <p:nvPr/>
        </p:nvSpPr>
        <p:spPr>
          <a:xfrm>
            <a:off x="2495550" y="5760373"/>
            <a:ext cx="437197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Submissions edited for clarity and brevity</a:t>
            </a:r>
          </a:p>
        </p:txBody>
      </p:sp>
    </p:spTree>
    <p:extLst>
      <p:ext uri="{BB962C8B-B14F-4D97-AF65-F5344CB8AC3E}">
        <p14:creationId xmlns:p14="http://schemas.microsoft.com/office/powerpoint/2010/main" val="2329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304825" y="3111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NEW OPTION</a:t>
            </a:r>
            <a:r>
              <a:rPr lang="en-US" sz="2000" dirty="0">
                <a:solidFill>
                  <a:srgbClr val="002060"/>
                </a:solidFill>
              </a:rPr>
              <a:t>: Submit using your own mapping software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50" y="4948225"/>
            <a:ext cx="71055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25" y="13017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8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400" y="725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Simple Map Review Tool</a:t>
            </a:r>
            <a:endParaRPr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cxnSp>
        <p:nvCxnSpPr>
          <p:cNvPr id="206" name="Google Shape;206;p9"/>
          <p:cNvCxnSpPr/>
          <p:nvPr/>
        </p:nvCxnSpPr>
        <p:spPr>
          <a:xfrm>
            <a:off x="3093600" y="10631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9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December 1,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913BB-E1B2-41C6-A2A4-AB666C4A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r="50000" b="7037"/>
          <a:stretch/>
        </p:blipFill>
        <p:spPr>
          <a:xfrm>
            <a:off x="865274" y="2791043"/>
            <a:ext cx="7269075" cy="331651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94;p8">
            <a:extLst>
              <a:ext uri="{FF2B5EF4-FFF2-40B4-BE49-F238E27FC236}">
                <a16:creationId xmlns:a16="http://schemas.microsoft.com/office/drawing/2014/main" id="{BECB1AC7-D156-42A4-8508-790385567C49}"/>
              </a:ext>
            </a:extLst>
          </p:cNvPr>
          <p:cNvSpPr txBox="1"/>
          <p:nvPr/>
        </p:nvSpPr>
        <p:spPr>
          <a:xfrm>
            <a:off x="4257675" y="5394756"/>
            <a:ext cx="2962200" cy="400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Example: Merced County</a:t>
            </a:r>
            <a:endParaRPr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1009</Words>
  <Application>Microsoft Office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Garamond</vt:lpstr>
      <vt:lpstr>Wingdings</vt:lpstr>
      <vt:lpstr>Noto Sans Symbols</vt:lpstr>
      <vt:lpstr>EB Garamond</vt:lpstr>
      <vt:lpstr>Arial</vt:lpstr>
      <vt:lpstr>Twentieth Century</vt:lpstr>
      <vt:lpstr>Calibri</vt:lpstr>
      <vt:lpstr>Median</vt:lpstr>
      <vt:lpstr>Median</vt:lpstr>
      <vt:lpstr>City of Merced Introduction to Redistricting</vt:lpstr>
      <vt:lpstr>Redistricting Process</vt:lpstr>
      <vt:lpstr>Redistricting Rules and Goals</vt:lpstr>
      <vt:lpstr>2020 Census</vt:lpstr>
      <vt:lpstr>Defining Neighborhoods</vt:lpstr>
      <vt:lpstr>Beyond Neighborhoods: Defining Communities of Interest</vt:lpstr>
      <vt:lpstr>Possible Neighborhoods / Communities</vt:lpstr>
      <vt:lpstr>Public Mapping and Map Review Tools</vt:lpstr>
      <vt:lpstr>Simple Map Review Tool</vt:lpstr>
      <vt:lpstr>Simple Map Drawing Tool</vt:lpstr>
      <vt:lpstr>Simple Map Drawing Tool + Excel Supplement</vt:lpstr>
      <vt:lpstr>Dave’s Redistricting</vt:lpstr>
      <vt:lpstr>Stay connected</vt:lpstr>
      <vt:lpstr>Public Hearing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Levesque, Jennifer</cp:lastModifiedBy>
  <cp:revision>13</cp:revision>
  <dcterms:created xsi:type="dcterms:W3CDTF">2011-05-19T00:29:13Z</dcterms:created>
  <dcterms:modified xsi:type="dcterms:W3CDTF">2021-11-29T15:40:37Z</dcterms:modified>
</cp:coreProperties>
</file>